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1517" r:id="rId5"/>
    <p:sldId id="1518" r:id="rId6"/>
    <p:sldId id="1520" r:id="rId7"/>
    <p:sldId id="1521" r:id="rId8"/>
    <p:sldId id="1516" r:id="rId9"/>
    <p:sldId id="1522" r:id="rId10"/>
    <p:sldId id="1523" r:id="rId11"/>
    <p:sldId id="1524" r:id="rId12"/>
    <p:sldId id="1526" r:id="rId13"/>
    <p:sldId id="152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C9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05" d="100"/>
          <a:sy n="105" d="100"/>
        </p:scale>
        <p:origin x="798" y="96"/>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3/16/2025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3/16/2025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3/16/2025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3/16/2025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3/16/2025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3/16/2025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3/16/2025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3/16/2025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3/16/2025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3/16/2025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3/16/2025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3/16/2025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3/16/2025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3/16/2025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3/16/2025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3/16/2025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3/16/2025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3/16/2025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3/16/2025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3/16/2025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3/16/2025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3/16/2025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3/16/2025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3/16/2025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3/16/2025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3/16/2025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3/16/2025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napawash.org/fellow/1817" TargetMode="External"/><Relationship Id="rId2" Type="http://schemas.openxmlformats.org/officeDocument/2006/relationships/hyperlink" Target="https://newhites.com/clients/" TargetMode="Externa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hyperlink" Target="https://www.usaspending.gov/recipient/0ed0b391-41a7-fb94-a428-6ceabbbf454d-C/lates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opensecrets.org/orgs/oneida-indian-nation/summary?id=D000036389" TargetMode="External"/><Relationship Id="rId2" Type="http://schemas.openxmlformats.org/officeDocument/2006/relationships/hyperlink" Target="https://oescgroup.com/oesc/oes/" TargetMode="Externa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www.usaspending.gov/recipient/0145b34d-7494-875c-5b75-b3bba61ac8e6-C/late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anifestconsultinggroup.com/" TargetMode="External"/><Relationship Id="rId2" Type="http://schemas.openxmlformats.org/officeDocument/2006/relationships/hyperlink" Target="https://cage.report/NCAGE/5T0H5"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www.usaspending.gov/recipient/94b1e25a-ab3e-75b8-6055-27284f29129e-C/latest" TargetMode="External"/><Relationship Id="rId4" Type="http://schemas.openxmlformats.org/officeDocument/2006/relationships/hyperlink" Target="https://obamawhitehouse.archives.gov/blog/author/nate-jenkin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usaspending.gov/award/CONT_AWD_70FA4023F00000306_7022_GS02F0095T_4730" TargetMode="External"/><Relationship Id="rId2" Type="http://schemas.openxmlformats.org/officeDocument/2006/relationships/hyperlink" Target="https://www.franklincovey.com/"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D321A2-65AC-4C18-CA75-0FB5084CA306}"/>
              </a:ext>
            </a:extLst>
          </p:cNvPr>
          <p:cNvSpPr>
            <a:spLocks noGrp="1"/>
          </p:cNvSpPr>
          <p:nvPr>
            <p:ph type="ctrTitle"/>
          </p:nvPr>
        </p:nvSpPr>
        <p:spPr>
          <a:xfrm>
            <a:off x="365757" y="2983832"/>
            <a:ext cx="6853190" cy="1155031"/>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Savings Opportunities for Department of Homeland Security</a:t>
            </a:r>
          </a:p>
        </p:txBody>
      </p:sp>
      <p:sp>
        <p:nvSpPr>
          <p:cNvPr id="5" name="Subtitle 4">
            <a:extLst>
              <a:ext uri="{FF2B5EF4-FFF2-40B4-BE49-F238E27FC236}">
                <a16:creationId xmlns:a16="http://schemas.microsoft.com/office/drawing/2014/main" id="{02FA3257-663D-61CE-A5D5-22B53DB71488}"/>
              </a:ext>
            </a:extLst>
          </p:cNvPr>
          <p:cNvSpPr>
            <a:spLocks noGrp="1"/>
          </p:cNvSpPr>
          <p:nvPr>
            <p:ph type="subTitle" idx="1"/>
          </p:nvPr>
        </p:nvSpPr>
        <p:spPr>
          <a:xfrm>
            <a:off x="365760" y="5390146"/>
            <a:ext cx="4206240" cy="864349"/>
          </a:xfrm>
        </p:spPr>
        <p:txBody>
          <a:bodyPr/>
          <a:lstStyle/>
          <a:p>
            <a:pPr>
              <a:spcBef>
                <a:spcPts val="600"/>
              </a:spcBef>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March 2025</a:t>
            </a:r>
          </a:p>
          <a:p>
            <a:pPr>
              <a:spcBef>
                <a:spcPts val="600"/>
              </a:spcBef>
            </a:pPr>
            <a:r>
              <a:rPr lang="en-US" dirty="0">
                <a:latin typeface="Calibri" panose="020F0502020204030204" pitchFamily="34" charset="0"/>
                <a:ea typeface="Calibri" panose="020F0502020204030204" pitchFamily="34" charset="0"/>
                <a:cs typeface="Calibri" panose="020F0502020204030204" pitchFamily="34" charset="0"/>
              </a:rPr>
              <a:t>Joseph Marazzo</a:t>
            </a:r>
          </a:p>
        </p:txBody>
      </p:sp>
      <p:sp>
        <p:nvSpPr>
          <p:cNvPr id="3" name="Title 3">
            <a:extLst>
              <a:ext uri="{FF2B5EF4-FFF2-40B4-BE49-F238E27FC236}">
                <a16:creationId xmlns:a16="http://schemas.microsoft.com/office/drawing/2014/main" id="{2F24AB23-B747-503D-1440-B692787F2E77}"/>
              </a:ext>
            </a:extLst>
          </p:cNvPr>
          <p:cNvSpPr txBox="1">
            <a:spLocks/>
          </p:cNvSpPr>
          <p:nvPr/>
        </p:nvSpPr>
        <p:spPr>
          <a:xfrm>
            <a:off x="365757" y="4193865"/>
            <a:ext cx="5730243" cy="3437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200" b="1" kern="1200">
                <a:solidFill>
                  <a:schemeClr val="tx1"/>
                </a:solidFill>
                <a:latin typeface="+mj-lt"/>
                <a:ea typeface="+mj-ea"/>
                <a:cs typeface="+mj-cs"/>
              </a:defRPr>
            </a:lvl1pPr>
          </a:lstStyle>
          <a:p>
            <a:r>
              <a:rPr lang="en-US" sz="1800" b="0" dirty="0">
                <a:latin typeface="Calibri" panose="020F0502020204030204" pitchFamily="34" charset="0"/>
                <a:ea typeface="Calibri" panose="020F0502020204030204" pitchFamily="34" charset="0"/>
                <a:cs typeface="Calibri" panose="020F0502020204030204" pitchFamily="34" charset="0"/>
              </a:rPr>
              <a:t>Report for Department of Government Efficiency</a:t>
            </a:r>
          </a:p>
        </p:txBody>
      </p:sp>
      <p:pic>
        <p:nvPicPr>
          <p:cNvPr id="1026" name="Picture 2" descr="undefined">
            <a:extLst>
              <a:ext uri="{FF2B5EF4-FFF2-40B4-BE49-F238E27FC236}">
                <a16:creationId xmlns:a16="http://schemas.microsoft.com/office/drawing/2014/main" id="{B30A3F71-39CE-16C8-695B-5234BC1FD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148" y="118872"/>
            <a:ext cx="843527" cy="836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AJOBS - Search">
            <a:extLst>
              <a:ext uri="{FF2B5EF4-FFF2-40B4-BE49-F238E27FC236}">
                <a16:creationId xmlns:a16="http://schemas.microsoft.com/office/drawing/2014/main" id="{69A35E88-FA3B-735D-F868-B29631E83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220" y="182302"/>
            <a:ext cx="2657617" cy="773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77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EFA67-9A21-446F-776E-F9F8E905891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7DC553A-20B7-2D8D-F6F6-917924DB314F}"/>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506FBC-107D-7170-6FBF-B77AD11EFC83}"/>
              </a:ext>
            </a:extLst>
          </p:cNvPr>
          <p:cNvSpPr/>
          <p:nvPr/>
        </p:nvSpPr>
        <p:spPr>
          <a:xfrm>
            <a:off x="4240824" y="1390651"/>
            <a:ext cx="3710351" cy="50187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9C29591E-F1C6-F876-0CD6-E63F8C6E180A}"/>
              </a:ext>
            </a:extLst>
          </p:cNvPr>
          <p:cNvSpPr>
            <a:spLocks noGrp="1"/>
          </p:cNvSpPr>
          <p:nvPr>
            <p:ph type="ctrTitle"/>
          </p:nvPr>
        </p:nvSpPr>
        <p:spPr>
          <a:xfrm>
            <a:off x="311066" y="125424"/>
            <a:ext cx="11416114" cy="661157"/>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t>D</a:t>
            </a:r>
            <a:r>
              <a:rPr lang="en-US" sz="3200" b="1" dirty="0"/>
              <a:t>IANE SKIPWORTH &amp; ROSE MARIE SMITH </a:t>
            </a:r>
            <a:r>
              <a:rPr lang="en-US" sz="3200" dirty="0">
                <a:latin typeface="Calibri" panose="020F0502020204030204" pitchFamily="34" charset="0"/>
                <a:ea typeface="Calibri" panose="020F0502020204030204" pitchFamily="34" charset="0"/>
                <a:cs typeface="Calibri" panose="020F0502020204030204" pitchFamily="34" charset="0"/>
              </a:rPr>
              <a:t>: </a:t>
            </a:r>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$925k opportunity across 2 contract</a:t>
            </a:r>
          </a:p>
        </p:txBody>
      </p:sp>
      <p:sp>
        <p:nvSpPr>
          <p:cNvPr id="9" name="Rectangle 8">
            <a:extLst>
              <a:ext uri="{FF2B5EF4-FFF2-40B4-BE49-F238E27FC236}">
                <a16:creationId xmlns:a16="http://schemas.microsoft.com/office/drawing/2014/main" id="{5B934FE8-CF73-9F10-A58E-77438F834FF1}"/>
              </a:ext>
            </a:extLst>
          </p:cNvPr>
          <p:cNvSpPr/>
          <p:nvPr/>
        </p:nvSpPr>
        <p:spPr>
          <a:xfrm>
            <a:off x="310348" y="1376826"/>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Clearly contracts to individuals for highly paid environmental consulting or musical services that could potentially be done internally</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NAICS code is for management consulting which is tied to previous DOGE cuts</a:t>
            </a: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Vendors have no social media, LinkedIn, or company websites to review previous work, skills, or portfolio despite being highly compensated </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1C437BD2-10CD-66F0-247D-C663AD58D60A}"/>
              </a:ext>
            </a:extLst>
          </p:cNvPr>
          <p:cNvSpPr/>
          <p:nvPr/>
        </p:nvSpPr>
        <p:spPr>
          <a:xfrm>
            <a:off x="8068431" y="1390650"/>
            <a:ext cx="4020484"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285750" indent="-285750">
              <a:spcBef>
                <a:spcPts val="600"/>
              </a:spcBef>
              <a:buFont typeface="Arial" panose="020B0604020202020204" pitchFamily="34" charset="0"/>
              <a:buChar char="•"/>
            </a:pPr>
            <a:r>
              <a:rPr lang="en-US" sz="1400" b="0" i="0" u="none" strike="noStrike" dirty="0">
                <a:solidFill>
                  <a:schemeClr val="tx1"/>
                </a:solidFill>
                <a:effectLst/>
                <a:latin typeface="Calibri" panose="020F0502020204030204" pitchFamily="34" charset="0"/>
                <a:cs typeface="Calibri" panose="020F0502020204030204" pitchFamily="34" charset="0"/>
              </a:rPr>
              <a:t>Investigate the reason the Civil Rights Division of DHS needs environmental consulting services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Investigate why the Coast Guard needs a professional pianist </a:t>
            </a:r>
            <a:r>
              <a:rPr lang="en-US" sz="1400" b="0" i="0" u="none" strike="noStrike"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7934CC48-D129-C01F-06C4-1E1E1CBE2BB2}"/>
              </a:ext>
            </a:extLst>
          </p:cNvPr>
          <p:cNvGraphicFramePr>
            <a:graphicFrameLocks noGrp="1"/>
          </p:cNvGraphicFramePr>
          <p:nvPr>
            <p:extLst>
              <p:ext uri="{D42A27DB-BD31-4B8C-83A1-F6EECF244321}">
                <p14:modId xmlns:p14="http://schemas.microsoft.com/office/powerpoint/2010/main" val="1135323258"/>
              </p:ext>
            </p:extLst>
          </p:nvPr>
        </p:nvGraphicFramePr>
        <p:xfrm>
          <a:off x="4240824" y="2492692"/>
          <a:ext cx="3710351" cy="1537335"/>
        </p:xfrm>
        <a:graphic>
          <a:graphicData uri="http://schemas.openxmlformats.org/drawingml/2006/table">
            <a:tbl>
              <a:tblPr>
                <a:tableStyleId>{5C22544A-7EE6-4342-B048-85BDC9FD1C3A}</a:tableStyleId>
              </a:tblPr>
              <a:tblGrid>
                <a:gridCol w="710951">
                  <a:extLst>
                    <a:ext uri="{9D8B030D-6E8A-4147-A177-3AD203B41FA5}">
                      <a16:colId xmlns:a16="http://schemas.microsoft.com/office/drawing/2014/main" val="3269005828"/>
                    </a:ext>
                  </a:extLst>
                </a:gridCol>
                <a:gridCol w="487606">
                  <a:extLst>
                    <a:ext uri="{9D8B030D-6E8A-4147-A177-3AD203B41FA5}">
                      <a16:colId xmlns:a16="http://schemas.microsoft.com/office/drawing/2014/main" val="2942715244"/>
                    </a:ext>
                  </a:extLst>
                </a:gridCol>
                <a:gridCol w="633753">
                  <a:extLst>
                    <a:ext uri="{9D8B030D-6E8A-4147-A177-3AD203B41FA5}">
                      <a16:colId xmlns:a16="http://schemas.microsoft.com/office/drawing/2014/main" val="1114260021"/>
                    </a:ext>
                  </a:extLst>
                </a:gridCol>
                <a:gridCol w="598626">
                  <a:extLst>
                    <a:ext uri="{9D8B030D-6E8A-4147-A177-3AD203B41FA5}">
                      <a16:colId xmlns:a16="http://schemas.microsoft.com/office/drawing/2014/main" val="3476507811"/>
                    </a:ext>
                  </a:extLst>
                </a:gridCol>
                <a:gridCol w="1279415">
                  <a:extLst>
                    <a:ext uri="{9D8B030D-6E8A-4147-A177-3AD203B41FA5}">
                      <a16:colId xmlns:a16="http://schemas.microsoft.com/office/drawing/2014/main" val="4023112606"/>
                    </a:ext>
                  </a:extLst>
                </a:gridCol>
              </a:tblGrid>
              <a:tr h="233592">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190500">
                <a:tc>
                  <a:txBody>
                    <a:bodyPr/>
                    <a:lstStyle/>
                    <a:p>
                      <a:pPr algn="l" fontAlgn="b"/>
                      <a:r>
                        <a:rPr lang="en-US" sz="1100" dirty="0">
                          <a:latin typeface="Calibri" panose="020F0502020204030204" pitchFamily="34" charset="0"/>
                          <a:cs typeface="Calibri" panose="020F0502020204030204" pitchFamily="34" charset="0"/>
                        </a:rPr>
                        <a:t>70RDAD21C00000015</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211k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850k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850k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Environmental health and safety SME for DHS office for civil rights and civil liberties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621652238"/>
                  </a:ext>
                </a:extLst>
              </a:tr>
              <a:tr h="332293">
                <a:tc>
                  <a:txBody>
                    <a:bodyPr/>
                    <a:lstStyle/>
                    <a:p>
                      <a:pPr algn="l" fontAlgn="b"/>
                      <a:r>
                        <a:rPr lang="en-US" sz="1100" dirty="0">
                          <a:latin typeface="Calibri" panose="020F0502020204030204" pitchFamily="34" charset="0"/>
                          <a:cs typeface="Calibri" panose="020F0502020204030204" pitchFamily="34" charset="0"/>
                        </a:rPr>
                        <a:t>70Z04925PTRAP0001</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14k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75k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75k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PIANIST</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062490833"/>
                  </a:ext>
                </a:extLst>
              </a:tr>
            </a:tbl>
          </a:graphicData>
        </a:graphic>
      </p:graphicFrame>
    </p:spTree>
    <p:extLst>
      <p:ext uri="{BB962C8B-B14F-4D97-AF65-F5344CB8AC3E}">
        <p14:creationId xmlns:p14="http://schemas.microsoft.com/office/powerpoint/2010/main" val="12881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BA79A3A-EE38-6130-D829-FA81830B4411}"/>
              </a:ext>
            </a:extLst>
          </p:cNvPr>
          <p:cNvSpPr/>
          <p:nvPr/>
        </p:nvSpPr>
        <p:spPr>
          <a:xfrm>
            <a:off x="1048127" y="2948707"/>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DA580D0-BB78-9B6D-4269-8461C0DEDA79}"/>
              </a:ext>
            </a:extLst>
          </p:cNvPr>
          <p:cNvSpPr/>
          <p:nvPr/>
        </p:nvSpPr>
        <p:spPr>
          <a:xfrm>
            <a:off x="1048127" y="3968173"/>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CEC9283-C1C9-B666-100C-A207714B90DD}"/>
              </a:ext>
            </a:extLst>
          </p:cNvPr>
          <p:cNvSpPr/>
          <p:nvPr/>
        </p:nvSpPr>
        <p:spPr>
          <a:xfrm>
            <a:off x="1048127" y="5080946"/>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F4369FC-DFB5-8791-4429-48F64652B740}"/>
              </a:ext>
            </a:extLst>
          </p:cNvPr>
          <p:cNvSpPr/>
          <p:nvPr/>
        </p:nvSpPr>
        <p:spPr>
          <a:xfrm>
            <a:off x="1048127" y="1910343"/>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932A7-656B-9F30-5FDA-87CCD7F1FBE2}"/>
              </a:ext>
            </a:extLst>
          </p:cNvPr>
          <p:cNvSpPr>
            <a:spLocks noGrp="1"/>
          </p:cNvSpPr>
          <p:nvPr>
            <p:ph type="ctrTitle"/>
          </p:nvPr>
        </p:nvSpPr>
        <p:spPr>
          <a:xfrm>
            <a:off x="618008" y="448602"/>
            <a:ext cx="7876287" cy="603301"/>
          </a:xfrm>
        </p:spPr>
        <p:txBody>
          <a:bodyPr anchor="ct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Executive Summary</a:t>
            </a:r>
          </a:p>
        </p:txBody>
      </p:sp>
      <p:graphicFrame>
        <p:nvGraphicFramePr>
          <p:cNvPr id="4" name="Table 3">
            <a:extLst>
              <a:ext uri="{FF2B5EF4-FFF2-40B4-BE49-F238E27FC236}">
                <a16:creationId xmlns:a16="http://schemas.microsoft.com/office/drawing/2014/main" id="{51AA9F00-E417-9755-963A-9C3F453B6E6D}"/>
              </a:ext>
            </a:extLst>
          </p:cNvPr>
          <p:cNvGraphicFramePr>
            <a:graphicFrameLocks noGrp="1"/>
          </p:cNvGraphicFramePr>
          <p:nvPr>
            <p:extLst>
              <p:ext uri="{D42A27DB-BD31-4B8C-83A1-F6EECF244321}">
                <p14:modId xmlns:p14="http://schemas.microsoft.com/office/powerpoint/2010/main" val="1775921098"/>
              </p:ext>
            </p:extLst>
          </p:nvPr>
        </p:nvGraphicFramePr>
        <p:xfrm>
          <a:off x="801340" y="1675316"/>
          <a:ext cx="10590845" cy="4319848"/>
        </p:xfrm>
        <a:graphic>
          <a:graphicData uri="http://schemas.openxmlformats.org/drawingml/2006/table">
            <a:tbl>
              <a:tblPr firstRow="1" bandRow="1">
                <a:tableStyleId>{5C22544A-7EE6-4342-B048-85BDC9FD1C3A}</a:tableStyleId>
              </a:tblPr>
              <a:tblGrid>
                <a:gridCol w="1398720">
                  <a:extLst>
                    <a:ext uri="{9D8B030D-6E8A-4147-A177-3AD203B41FA5}">
                      <a16:colId xmlns:a16="http://schemas.microsoft.com/office/drawing/2014/main" val="3671627850"/>
                    </a:ext>
                  </a:extLst>
                </a:gridCol>
                <a:gridCol w="9192125">
                  <a:extLst>
                    <a:ext uri="{9D8B030D-6E8A-4147-A177-3AD203B41FA5}">
                      <a16:colId xmlns:a16="http://schemas.microsoft.com/office/drawing/2014/main" val="3406887185"/>
                    </a:ext>
                  </a:extLst>
                </a:gridCol>
              </a:tblGrid>
              <a:tr h="1079962">
                <a:tc>
                  <a:txBody>
                    <a:bodyPr/>
                    <a:lstStyle/>
                    <a:p>
                      <a:endParaRPr lang="en-US" sz="14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Shortlist of ~600 grants were flagged as potential opportunities based on analysis of contract attributes relative to past DOGE assessments and vendor-specific characteristics</a:t>
                      </a:r>
                    </a:p>
                  </a:txBody>
                  <a:tcPr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343752"/>
                  </a:ext>
                </a:extLst>
              </a:tr>
              <a:tr h="1079962">
                <a:tc>
                  <a:txBody>
                    <a:bodyPr/>
                    <a:lstStyle/>
                    <a:p>
                      <a:endParaRPr lang="en-US" sz="14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cs typeface="Calibri" panose="020F0502020204030204" pitchFamily="34" charset="0"/>
                        </a:rPr>
                        <a:t>Eight contract opportunities emerged from analyses, organized across three key themes; contracts to individuals, outsourced core services and high cost content licenses</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485250"/>
                  </a:ext>
                </a:extLst>
              </a:tr>
              <a:tr h="1079962">
                <a:tc>
                  <a:txBody>
                    <a:bodyPr/>
                    <a:lstStyle/>
                    <a:p>
                      <a:endParaRPr lang="en-US" sz="140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Total contract value across opportunities totals $13.1m worth of contracts and total savings potential of $9m</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9121138"/>
                  </a:ext>
                </a:extLst>
              </a:tr>
              <a:tr h="1079962">
                <a:tc>
                  <a:txBody>
                    <a:bodyPr/>
                    <a:lstStyle/>
                    <a:p>
                      <a:endParaRPr lang="en-US" sz="14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Prior to elimination of contract, key considerations, such as impact to productivity and detailed services offered must be completed</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9619554"/>
                  </a:ext>
                </a:extLst>
              </a:tr>
            </a:tbl>
          </a:graphicData>
        </a:graphic>
      </p:graphicFrame>
      <p:pic>
        <p:nvPicPr>
          <p:cNvPr id="6" name="Graphic 5" descr="Research outline">
            <a:extLst>
              <a:ext uri="{FF2B5EF4-FFF2-40B4-BE49-F238E27FC236}">
                <a16:creationId xmlns:a16="http://schemas.microsoft.com/office/drawing/2014/main" id="{D1E8D998-F7D1-82A2-1008-DF942F0352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414" y="1965316"/>
            <a:ext cx="692079" cy="692079"/>
          </a:xfrm>
          <a:prstGeom prst="rect">
            <a:avLst/>
          </a:prstGeom>
        </p:spPr>
      </p:pic>
      <p:pic>
        <p:nvPicPr>
          <p:cNvPr id="8" name="Graphic 7" descr="Statistics outline">
            <a:extLst>
              <a:ext uri="{FF2B5EF4-FFF2-40B4-BE49-F238E27FC236}">
                <a16:creationId xmlns:a16="http://schemas.microsoft.com/office/drawing/2014/main" id="{1E85D1AD-032F-667C-9AE0-BA232473A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413" y="5102839"/>
            <a:ext cx="692079" cy="692079"/>
          </a:xfrm>
          <a:prstGeom prst="rect">
            <a:avLst/>
          </a:prstGeom>
        </p:spPr>
      </p:pic>
      <p:pic>
        <p:nvPicPr>
          <p:cNvPr id="10" name="Graphic 9" descr="Presentation with pie chart outline">
            <a:extLst>
              <a:ext uri="{FF2B5EF4-FFF2-40B4-BE49-F238E27FC236}">
                <a16:creationId xmlns:a16="http://schemas.microsoft.com/office/drawing/2014/main" id="{0FA23139-8A5F-8F6E-7294-CAEE142F7A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2414" y="4016910"/>
            <a:ext cx="692079" cy="692079"/>
          </a:xfrm>
          <a:prstGeom prst="rect">
            <a:avLst/>
          </a:prstGeom>
        </p:spPr>
      </p:pic>
      <p:pic>
        <p:nvPicPr>
          <p:cNvPr id="12" name="Graphic 11" descr="Supply And Demand outline">
            <a:extLst>
              <a:ext uri="{FF2B5EF4-FFF2-40B4-BE49-F238E27FC236}">
                <a16:creationId xmlns:a16="http://schemas.microsoft.com/office/drawing/2014/main" id="{5583697A-E810-0D0E-2CFC-EEFFDCCB6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2414" y="3033245"/>
            <a:ext cx="692079" cy="692079"/>
          </a:xfrm>
          <a:prstGeom prst="rect">
            <a:avLst/>
          </a:prstGeom>
        </p:spPr>
      </p:pic>
    </p:spTree>
    <p:extLst>
      <p:ext uri="{BB962C8B-B14F-4D97-AF65-F5344CB8AC3E}">
        <p14:creationId xmlns:p14="http://schemas.microsoft.com/office/powerpoint/2010/main" val="85814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4B8DB-A1D5-AE16-3C3E-002E56D25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AE4D0-2518-8F34-86CC-39A97C8D8976}"/>
              </a:ext>
            </a:extLst>
          </p:cNvPr>
          <p:cNvSpPr>
            <a:spLocks noGrp="1"/>
          </p:cNvSpPr>
          <p:nvPr>
            <p:ph type="ctrTitle"/>
          </p:nvPr>
        </p:nvSpPr>
        <p:spPr>
          <a:xfrm>
            <a:off x="618008" y="448602"/>
            <a:ext cx="11221567"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A three-phase methodology identified </a:t>
            </a:r>
            <a:r>
              <a:rPr lang="en-US" sz="3200" dirty="0">
                <a:solidFill>
                  <a:schemeClr val="accent1"/>
                </a:solidFill>
                <a:latin typeface="Calibri" panose="020F0502020204030204" pitchFamily="34" charset="0"/>
                <a:ea typeface="Calibri" panose="020F0502020204030204" pitchFamily="34" charset="0"/>
                <a:cs typeface="Calibri" panose="020F0502020204030204" pitchFamily="34" charset="0"/>
              </a:rPr>
              <a:t>eight contract opportunities</a:t>
            </a:r>
            <a:r>
              <a:rPr lang="en-US" sz="3200" dirty="0">
                <a:latin typeface="Calibri" panose="020F0502020204030204" pitchFamily="34" charset="0"/>
                <a:ea typeface="Calibri" panose="020F0502020204030204" pitchFamily="34" charset="0"/>
                <a:cs typeface="Calibri" panose="020F0502020204030204" pitchFamily="34" charset="0"/>
              </a:rPr>
              <a:t> from a pool of 13,000+</a:t>
            </a:r>
          </a:p>
        </p:txBody>
      </p:sp>
      <p:sp>
        <p:nvSpPr>
          <p:cNvPr id="11" name="Rectangle 10">
            <a:extLst>
              <a:ext uri="{FF2B5EF4-FFF2-40B4-BE49-F238E27FC236}">
                <a16:creationId xmlns:a16="http://schemas.microsoft.com/office/drawing/2014/main" id="{1C278545-3600-2FAD-B52E-6B01376F67F6}"/>
              </a:ext>
            </a:extLst>
          </p:cNvPr>
          <p:cNvSpPr/>
          <p:nvPr/>
        </p:nvSpPr>
        <p:spPr>
          <a:xfrm>
            <a:off x="0" y="1447800"/>
            <a:ext cx="12192000" cy="704850"/>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4EAAAA-CF08-DF83-87A5-31C8DD1C1764}"/>
              </a:ext>
            </a:extLst>
          </p:cNvPr>
          <p:cNvSpPr/>
          <p:nvPr/>
        </p:nvSpPr>
        <p:spPr>
          <a:xfrm>
            <a:off x="339048" y="2282643"/>
            <a:ext cx="3572552" cy="3735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Defined ‘universe’ of addressable contracts, including only:</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Active contracts</a:t>
            </a:r>
            <a:r>
              <a:rPr lang="en-US" sz="1200" baseline="30000" dirty="0">
                <a:solidFill>
                  <a:schemeClr val="tx1"/>
                </a:solidFill>
                <a:latin typeface="Calibri" panose="020F0502020204030204" pitchFamily="34" charset="0"/>
                <a:cs typeface="Calibri" panose="020F0502020204030204" pitchFamily="34" charset="0"/>
              </a:rPr>
              <a:t>1</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Attributable to DHS spend</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Awards only (excl. loans, grants, direct payments)</a:t>
            </a:r>
          </a:p>
          <a:p>
            <a:pPr marL="171450" indent="-1714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Analyzed ~100 past DOGE DHS cancellations to define traits of wasteful contracts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NAICS code 541611 (administrative management and general management consulting)</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Language potentially in violation of EO (esp. 14173 &amp; 1416)</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Product code R408 (Support- Professional: Program Management/Support)</a:t>
            </a:r>
          </a:p>
          <a:p>
            <a:pPr marL="171450" indent="-171450">
              <a:spcBef>
                <a:spcPts val="600"/>
              </a:spcBef>
              <a:spcAft>
                <a:spcPts val="300"/>
              </a:spcAft>
              <a:buFont typeface="Arial" panose="020B0604020202020204" pitchFamily="34" charset="0"/>
              <a:buChar char="•"/>
            </a:pPr>
            <a:r>
              <a:rPr lang="en-US" sz="1200" b="1" dirty="0">
                <a:solidFill>
                  <a:schemeClr val="tx1"/>
                </a:solidFill>
                <a:latin typeface="Calibri" panose="020F0502020204030204" pitchFamily="34" charset="0"/>
                <a:cs typeface="Calibri" panose="020F0502020204030204" pitchFamily="34" charset="0"/>
              </a:rPr>
              <a:t>598 </a:t>
            </a:r>
            <a:r>
              <a:rPr lang="en-US" sz="1200" dirty="0">
                <a:solidFill>
                  <a:schemeClr val="tx1"/>
                </a:solidFill>
                <a:latin typeface="Calibri" panose="020F0502020204030204" pitchFamily="34" charset="0"/>
                <a:cs typeface="Calibri" panose="020F0502020204030204" pitchFamily="34" charset="0"/>
              </a:rPr>
              <a:t>potential contract opportunities identified</a:t>
            </a:r>
            <a:endParaRPr lang="en-US" sz="1200" b="1" dirty="0">
              <a:solidFill>
                <a:schemeClr val="tx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00107BA1-0F91-5548-4D17-B48A6D529D7B}"/>
              </a:ext>
            </a:extLst>
          </p:cNvPr>
          <p:cNvGrpSpPr/>
          <p:nvPr/>
        </p:nvGrpSpPr>
        <p:grpSpPr>
          <a:xfrm>
            <a:off x="435128" y="1579166"/>
            <a:ext cx="2548466" cy="459933"/>
            <a:chOff x="435128" y="1579166"/>
            <a:chExt cx="2548466" cy="459933"/>
          </a:xfrm>
        </p:grpSpPr>
        <p:pic>
          <p:nvPicPr>
            <p:cNvPr id="13" name="Graphic 12" descr="Research outline">
              <a:extLst>
                <a:ext uri="{FF2B5EF4-FFF2-40B4-BE49-F238E27FC236}">
                  <a16:creationId xmlns:a16="http://schemas.microsoft.com/office/drawing/2014/main" id="{ED46CE16-7734-73B7-CFA1-EE2987AF44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008" y="1609632"/>
              <a:ext cx="399000" cy="399000"/>
            </a:xfrm>
            <a:prstGeom prst="rect">
              <a:avLst/>
            </a:prstGeom>
          </p:spPr>
        </p:pic>
        <p:sp>
          <p:nvSpPr>
            <p:cNvPr id="19" name="Rectangle 18">
              <a:extLst>
                <a:ext uri="{FF2B5EF4-FFF2-40B4-BE49-F238E27FC236}">
                  <a16:creationId xmlns:a16="http://schemas.microsoft.com/office/drawing/2014/main" id="{66655325-73F4-2A9B-D274-6931DED253D9}"/>
                </a:ext>
              </a:extLst>
            </p:cNvPr>
            <p:cNvSpPr/>
            <p:nvPr/>
          </p:nvSpPr>
          <p:spPr>
            <a:xfrm>
              <a:off x="1041778" y="1579166"/>
              <a:ext cx="1941816" cy="459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Calibri" panose="020F0502020204030204" pitchFamily="34" charset="0"/>
                  <a:ea typeface="Calibri" panose="020F0502020204030204" pitchFamily="34" charset="0"/>
                  <a:cs typeface="Calibri" panose="020F0502020204030204" pitchFamily="34" charset="0"/>
                </a:rPr>
                <a:t>ASSESS</a:t>
              </a:r>
            </a:p>
            <a:p>
              <a:r>
                <a:rPr lang="en-US" sz="1400" dirty="0">
                  <a:solidFill>
                    <a:schemeClr val="tx2"/>
                  </a:solidFill>
                  <a:latin typeface="Calibri" panose="020F0502020204030204" pitchFamily="34" charset="0"/>
                  <a:ea typeface="Calibri" panose="020F0502020204030204" pitchFamily="34" charset="0"/>
                  <a:cs typeface="Calibri" panose="020F0502020204030204" pitchFamily="34" charset="0"/>
                </a:rPr>
                <a:t>Past DOGE contract</a:t>
              </a:r>
            </a:p>
          </p:txBody>
        </p:sp>
        <p:sp>
          <p:nvSpPr>
            <p:cNvPr id="21" name="Oval 20">
              <a:extLst>
                <a:ext uri="{FF2B5EF4-FFF2-40B4-BE49-F238E27FC236}">
                  <a16:creationId xmlns:a16="http://schemas.microsoft.com/office/drawing/2014/main" id="{C090790C-B426-27AE-8054-3FE6750DA05E}"/>
                </a:ext>
              </a:extLst>
            </p:cNvPr>
            <p:cNvSpPr/>
            <p:nvPr/>
          </p:nvSpPr>
          <p:spPr>
            <a:xfrm>
              <a:off x="435128" y="1579166"/>
              <a:ext cx="182880" cy="18288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1</a:t>
              </a:r>
            </a:p>
          </p:txBody>
        </p:sp>
      </p:grpSp>
      <p:grpSp>
        <p:nvGrpSpPr>
          <p:cNvPr id="33" name="Group 32">
            <a:extLst>
              <a:ext uri="{FF2B5EF4-FFF2-40B4-BE49-F238E27FC236}">
                <a16:creationId xmlns:a16="http://schemas.microsoft.com/office/drawing/2014/main" id="{D23926B9-675A-AA65-1AC4-5E7E0FFC443A}"/>
              </a:ext>
            </a:extLst>
          </p:cNvPr>
          <p:cNvGrpSpPr/>
          <p:nvPr/>
        </p:nvGrpSpPr>
        <p:grpSpPr>
          <a:xfrm>
            <a:off x="4464711" y="1579166"/>
            <a:ext cx="2548466" cy="459933"/>
            <a:chOff x="4621854" y="1579166"/>
            <a:chExt cx="2548466" cy="459933"/>
          </a:xfrm>
        </p:grpSpPr>
        <p:sp>
          <p:nvSpPr>
            <p:cNvPr id="15" name="Rectangle 14">
              <a:extLst>
                <a:ext uri="{FF2B5EF4-FFF2-40B4-BE49-F238E27FC236}">
                  <a16:creationId xmlns:a16="http://schemas.microsoft.com/office/drawing/2014/main" id="{64ED3F35-713F-086C-7D29-DE0034868CFB}"/>
                </a:ext>
              </a:extLst>
            </p:cNvPr>
            <p:cNvSpPr/>
            <p:nvPr/>
          </p:nvSpPr>
          <p:spPr>
            <a:xfrm>
              <a:off x="5228504" y="1579166"/>
              <a:ext cx="1941816" cy="459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Calibri" panose="020F0502020204030204" pitchFamily="34" charset="0"/>
                  <a:ea typeface="Calibri" panose="020F0502020204030204" pitchFamily="34" charset="0"/>
                  <a:cs typeface="Calibri" panose="020F0502020204030204" pitchFamily="34" charset="0"/>
                </a:rPr>
                <a:t>ANALYZE</a:t>
              </a:r>
            </a:p>
            <a:p>
              <a:r>
                <a:rPr lang="en-US" sz="1400" dirty="0">
                  <a:solidFill>
                    <a:schemeClr val="tx2"/>
                  </a:solidFill>
                  <a:latin typeface="Calibri" panose="020F0502020204030204" pitchFamily="34" charset="0"/>
                  <a:ea typeface="Calibri" panose="020F0502020204030204" pitchFamily="34" charset="0"/>
                  <a:cs typeface="Calibri" panose="020F0502020204030204" pitchFamily="34" charset="0"/>
                </a:rPr>
                <a:t>Common Traits</a:t>
              </a:r>
            </a:p>
          </p:txBody>
        </p:sp>
        <p:pic>
          <p:nvPicPr>
            <p:cNvPr id="16" name="Graphic 15" descr="Research outline">
              <a:extLst>
                <a:ext uri="{FF2B5EF4-FFF2-40B4-BE49-F238E27FC236}">
                  <a16:creationId xmlns:a16="http://schemas.microsoft.com/office/drawing/2014/main" id="{AF7FEF8F-2779-05A0-3E9C-F0797D9814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4734" y="1609632"/>
              <a:ext cx="399000" cy="399000"/>
            </a:xfrm>
            <a:prstGeom prst="rect">
              <a:avLst/>
            </a:prstGeom>
          </p:spPr>
        </p:pic>
        <p:sp>
          <p:nvSpPr>
            <p:cNvPr id="22" name="Oval 21">
              <a:extLst>
                <a:ext uri="{FF2B5EF4-FFF2-40B4-BE49-F238E27FC236}">
                  <a16:creationId xmlns:a16="http://schemas.microsoft.com/office/drawing/2014/main" id="{43A83106-0B61-BAC9-50D2-3066FD5B681E}"/>
                </a:ext>
              </a:extLst>
            </p:cNvPr>
            <p:cNvSpPr/>
            <p:nvPr/>
          </p:nvSpPr>
          <p:spPr>
            <a:xfrm>
              <a:off x="4621854" y="1579166"/>
              <a:ext cx="182880" cy="18288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2</a:t>
              </a:r>
            </a:p>
          </p:txBody>
        </p:sp>
      </p:grpSp>
      <p:grpSp>
        <p:nvGrpSpPr>
          <p:cNvPr id="32" name="Group 31">
            <a:extLst>
              <a:ext uri="{FF2B5EF4-FFF2-40B4-BE49-F238E27FC236}">
                <a16:creationId xmlns:a16="http://schemas.microsoft.com/office/drawing/2014/main" id="{F4B5D9DC-09E0-D79D-B046-527C1FB30354}"/>
              </a:ext>
            </a:extLst>
          </p:cNvPr>
          <p:cNvGrpSpPr/>
          <p:nvPr/>
        </p:nvGrpSpPr>
        <p:grpSpPr>
          <a:xfrm>
            <a:off x="8494295" y="1579166"/>
            <a:ext cx="2560851" cy="459933"/>
            <a:chOff x="8911944" y="1579166"/>
            <a:chExt cx="2560851" cy="459933"/>
          </a:xfrm>
        </p:grpSpPr>
        <p:sp>
          <p:nvSpPr>
            <p:cNvPr id="17" name="Rectangle 16">
              <a:extLst>
                <a:ext uri="{FF2B5EF4-FFF2-40B4-BE49-F238E27FC236}">
                  <a16:creationId xmlns:a16="http://schemas.microsoft.com/office/drawing/2014/main" id="{6EB5626E-2478-A2E1-0D08-2F4306D16128}"/>
                </a:ext>
              </a:extLst>
            </p:cNvPr>
            <p:cNvSpPr/>
            <p:nvPr/>
          </p:nvSpPr>
          <p:spPr>
            <a:xfrm>
              <a:off x="9530979" y="1579166"/>
              <a:ext cx="1941816" cy="459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Calibri" panose="020F0502020204030204" pitchFamily="34" charset="0"/>
                  <a:ea typeface="Calibri" panose="020F0502020204030204" pitchFamily="34" charset="0"/>
                  <a:cs typeface="Calibri" panose="020F0502020204030204" pitchFamily="34" charset="0"/>
                </a:rPr>
                <a:t>REVIEW</a:t>
              </a:r>
            </a:p>
            <a:p>
              <a:r>
                <a:rPr lang="en-US" sz="1400" dirty="0">
                  <a:solidFill>
                    <a:schemeClr val="tx2"/>
                  </a:solidFill>
                  <a:latin typeface="Calibri" panose="020F0502020204030204" pitchFamily="34" charset="0"/>
                  <a:ea typeface="Calibri" panose="020F0502020204030204" pitchFamily="34" charset="0"/>
                  <a:cs typeface="Calibri" panose="020F0502020204030204" pitchFamily="34" charset="0"/>
                </a:rPr>
                <a:t>Contract-level details</a:t>
              </a:r>
            </a:p>
          </p:txBody>
        </p:sp>
        <p:pic>
          <p:nvPicPr>
            <p:cNvPr id="18" name="Graphic 17" descr="Research outline">
              <a:extLst>
                <a:ext uri="{FF2B5EF4-FFF2-40B4-BE49-F238E27FC236}">
                  <a16:creationId xmlns:a16="http://schemas.microsoft.com/office/drawing/2014/main" id="{6C1F1532-85E0-24DF-1649-F8DDFB657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7209" y="1609632"/>
              <a:ext cx="399000" cy="399000"/>
            </a:xfrm>
            <a:prstGeom prst="rect">
              <a:avLst/>
            </a:prstGeom>
          </p:spPr>
        </p:pic>
        <p:sp>
          <p:nvSpPr>
            <p:cNvPr id="23" name="Oval 22">
              <a:extLst>
                <a:ext uri="{FF2B5EF4-FFF2-40B4-BE49-F238E27FC236}">
                  <a16:creationId xmlns:a16="http://schemas.microsoft.com/office/drawing/2014/main" id="{38529F5F-2AF5-31FA-B8C9-77743B5D0E19}"/>
                </a:ext>
              </a:extLst>
            </p:cNvPr>
            <p:cNvSpPr/>
            <p:nvPr/>
          </p:nvSpPr>
          <p:spPr>
            <a:xfrm>
              <a:off x="8911944" y="1579166"/>
              <a:ext cx="182880" cy="18288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3</a:t>
              </a:r>
            </a:p>
          </p:txBody>
        </p:sp>
      </p:grpSp>
      <p:sp>
        <p:nvSpPr>
          <p:cNvPr id="25" name="Rectangle 24">
            <a:extLst>
              <a:ext uri="{FF2B5EF4-FFF2-40B4-BE49-F238E27FC236}">
                <a16:creationId xmlns:a16="http://schemas.microsoft.com/office/drawing/2014/main" id="{6EFCE986-3F76-A1F7-9A71-65689467B783}"/>
              </a:ext>
            </a:extLst>
          </p:cNvPr>
          <p:cNvSpPr/>
          <p:nvPr/>
        </p:nvSpPr>
        <p:spPr>
          <a:xfrm>
            <a:off x="339047" y="6408401"/>
            <a:ext cx="11691027" cy="297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Calibri" panose="020F0502020204030204" pitchFamily="34" charset="0"/>
                <a:ea typeface="Calibri" panose="020F0502020204030204" pitchFamily="34" charset="0"/>
                <a:cs typeface="Calibri" panose="020F0502020204030204" pitchFamily="34" charset="0"/>
              </a:rPr>
              <a:t>1. Using “</a:t>
            </a:r>
            <a:r>
              <a:rPr lang="en-US" sz="900" dirty="0" err="1">
                <a:solidFill>
                  <a:schemeClr val="tx1"/>
                </a:solidFill>
                <a:latin typeface="Calibri" panose="020F0502020204030204" pitchFamily="34" charset="0"/>
                <a:ea typeface="Calibri" panose="020F0502020204030204" pitchFamily="34" charset="0"/>
                <a:cs typeface="Calibri" panose="020F0502020204030204" pitchFamily="34" charset="0"/>
              </a:rPr>
              <a:t>period_of_performance_current_end_date</a:t>
            </a:r>
            <a:r>
              <a:rPr lang="en-US" sz="900" dirty="0">
                <a:solidFill>
                  <a:schemeClr val="tx1"/>
                </a:solidFill>
                <a:latin typeface="Calibri" panose="020F0502020204030204" pitchFamily="34" charset="0"/>
                <a:ea typeface="Calibri" panose="020F0502020204030204" pitchFamily="34" charset="0"/>
                <a:cs typeface="Calibri" panose="020F0502020204030204" pitchFamily="34" charset="0"/>
              </a:rPr>
              <a:t>” in the future and excluding known DOGE cancellations</a:t>
            </a:r>
            <a:endParaRPr lang="en-US" sz="900" dirty="0">
              <a:solidFill>
                <a:schemeClr val="tx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6846FB32-36A4-ACFD-1DCC-6EC789DCE581}"/>
              </a:ext>
            </a:extLst>
          </p:cNvPr>
          <p:cNvSpPr/>
          <p:nvPr/>
        </p:nvSpPr>
        <p:spPr>
          <a:xfrm>
            <a:off x="4410985" y="2282643"/>
            <a:ext cx="3412215" cy="3735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Conducted second-level analysis to identify incremental opportunity from step 1</a:t>
            </a:r>
          </a:p>
          <a:p>
            <a:pPr marL="285750" indent="-2857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Determining if vendor won awards only during Obama / Biden admin but not during Trump’s 1st term</a:t>
            </a:r>
          </a:p>
          <a:p>
            <a:pPr marL="285750" indent="-2857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Analysis provided greater focus on vendor-level characteristics such as political contributions, subcontracting percent, and bid competitiveness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Using personal names as supplier name</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Offering software as middle-man (not OEM vendors)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Large relationship with USAID</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Previous contracts with NGOs or foreign governments </a:t>
            </a:r>
          </a:p>
        </p:txBody>
      </p:sp>
      <p:sp>
        <p:nvSpPr>
          <p:cNvPr id="31" name="Rectangle 30">
            <a:extLst>
              <a:ext uri="{FF2B5EF4-FFF2-40B4-BE49-F238E27FC236}">
                <a16:creationId xmlns:a16="http://schemas.microsoft.com/office/drawing/2014/main" id="{9401C649-95CB-A1A7-6EE7-80DDE0DF8778}"/>
              </a:ext>
            </a:extLst>
          </p:cNvPr>
          <p:cNvSpPr/>
          <p:nvPr/>
        </p:nvSpPr>
        <p:spPr>
          <a:xfrm>
            <a:off x="8482922" y="2282644"/>
            <a:ext cx="3356653" cy="2660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Conducted contract-level analysis among pool of identified ‘opportunities’</a:t>
            </a:r>
          </a:p>
          <a:p>
            <a:pPr marL="171450" indent="-1714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Analysis focused on more nuanced characteristics, including:</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Vendor relationships outside of DHS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Vendor websites to better understand services / offerings</a:t>
            </a:r>
          </a:p>
          <a:p>
            <a:pPr marL="171450" indent="-1714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Across three-stage methodology, identified </a:t>
            </a:r>
            <a:r>
              <a:rPr lang="en-US" sz="1200" b="1" dirty="0">
                <a:solidFill>
                  <a:schemeClr val="tx1"/>
                </a:solidFill>
                <a:latin typeface="Calibri" panose="020F0502020204030204" pitchFamily="34" charset="0"/>
                <a:cs typeface="Calibri" panose="020F0502020204030204" pitchFamily="34" charset="0"/>
              </a:rPr>
              <a:t>8 contract opportunities </a:t>
            </a:r>
            <a:r>
              <a:rPr lang="en-US" sz="1200" dirty="0">
                <a:solidFill>
                  <a:schemeClr val="tx1"/>
                </a:solidFill>
                <a:latin typeface="Calibri" panose="020F0502020204030204" pitchFamily="34" charset="0"/>
                <a:cs typeface="Calibri" panose="020F0502020204030204" pitchFamily="34" charset="0"/>
              </a:rPr>
              <a:t>for DOGE to pursue</a:t>
            </a:r>
          </a:p>
        </p:txBody>
      </p:sp>
      <p:sp>
        <p:nvSpPr>
          <p:cNvPr id="38" name="Rectangle 37">
            <a:extLst>
              <a:ext uri="{FF2B5EF4-FFF2-40B4-BE49-F238E27FC236}">
                <a16:creationId xmlns:a16="http://schemas.microsoft.com/office/drawing/2014/main" id="{6C00193E-0237-18FB-77D6-EC050FD91DE4}"/>
              </a:ext>
            </a:extLst>
          </p:cNvPr>
          <p:cNvSpPr/>
          <p:nvPr/>
        </p:nvSpPr>
        <p:spPr>
          <a:xfrm>
            <a:off x="8140361" y="-556934"/>
            <a:ext cx="4041774" cy="546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 Update logos to be different</a:t>
            </a:r>
          </a:p>
        </p:txBody>
      </p:sp>
    </p:spTree>
    <p:extLst>
      <p:ext uri="{BB962C8B-B14F-4D97-AF65-F5344CB8AC3E}">
        <p14:creationId xmlns:p14="http://schemas.microsoft.com/office/powerpoint/2010/main" val="296042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DC959-DD28-FED8-1D0D-1E0954A94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4DB7F-87AE-32D0-F8FB-45DCCE4CAA38}"/>
              </a:ext>
            </a:extLst>
          </p:cNvPr>
          <p:cNvSpPr>
            <a:spLocks noGrp="1"/>
          </p:cNvSpPr>
          <p:nvPr>
            <p:ph type="ctrTitle"/>
          </p:nvPr>
        </p:nvSpPr>
        <p:spPr>
          <a:xfrm>
            <a:off x="618008" y="448602"/>
            <a:ext cx="11221567"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Three archetypes were defined across the eight contracts opportunities identified</a:t>
            </a:r>
          </a:p>
        </p:txBody>
      </p:sp>
      <p:sp>
        <p:nvSpPr>
          <p:cNvPr id="38" name="Rectangle 37">
            <a:extLst>
              <a:ext uri="{FF2B5EF4-FFF2-40B4-BE49-F238E27FC236}">
                <a16:creationId xmlns:a16="http://schemas.microsoft.com/office/drawing/2014/main" id="{9D7BDB63-E5DC-0968-9F1D-ABE86A095025}"/>
              </a:ext>
            </a:extLst>
          </p:cNvPr>
          <p:cNvSpPr/>
          <p:nvPr/>
        </p:nvSpPr>
        <p:spPr>
          <a:xfrm>
            <a:off x="8140361" y="-556934"/>
            <a:ext cx="4041774" cy="546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 Update logos</a:t>
            </a:r>
          </a:p>
        </p:txBody>
      </p:sp>
      <p:sp>
        <p:nvSpPr>
          <p:cNvPr id="4" name="Oval 3">
            <a:extLst>
              <a:ext uri="{FF2B5EF4-FFF2-40B4-BE49-F238E27FC236}">
                <a16:creationId xmlns:a16="http://schemas.microsoft.com/office/drawing/2014/main" id="{638E8538-49E1-DB2E-25D5-43604A88AC7A}"/>
              </a:ext>
            </a:extLst>
          </p:cNvPr>
          <p:cNvSpPr/>
          <p:nvPr/>
        </p:nvSpPr>
        <p:spPr>
          <a:xfrm>
            <a:off x="1483360" y="1414822"/>
            <a:ext cx="1188720" cy="1188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Oval 6">
            <a:extLst>
              <a:ext uri="{FF2B5EF4-FFF2-40B4-BE49-F238E27FC236}">
                <a16:creationId xmlns:a16="http://schemas.microsoft.com/office/drawing/2014/main" id="{BB80C458-EED8-844C-3413-699B9BE9E1FB}"/>
              </a:ext>
            </a:extLst>
          </p:cNvPr>
          <p:cNvSpPr/>
          <p:nvPr/>
        </p:nvSpPr>
        <p:spPr>
          <a:xfrm>
            <a:off x="5403850" y="1397000"/>
            <a:ext cx="1188720" cy="1188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Oval 7">
            <a:extLst>
              <a:ext uri="{FF2B5EF4-FFF2-40B4-BE49-F238E27FC236}">
                <a16:creationId xmlns:a16="http://schemas.microsoft.com/office/drawing/2014/main" id="{DAFB7B7A-3345-7C2A-C7A6-7783BAA218B9}"/>
              </a:ext>
            </a:extLst>
          </p:cNvPr>
          <p:cNvSpPr/>
          <p:nvPr/>
        </p:nvSpPr>
        <p:spPr>
          <a:xfrm>
            <a:off x="9918700" y="1397000"/>
            <a:ext cx="1188720" cy="1188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36" name="Group 35">
            <a:extLst>
              <a:ext uri="{FF2B5EF4-FFF2-40B4-BE49-F238E27FC236}">
                <a16:creationId xmlns:a16="http://schemas.microsoft.com/office/drawing/2014/main" id="{041CEFEB-C10E-B23D-3E5B-714929B5584D}"/>
              </a:ext>
            </a:extLst>
          </p:cNvPr>
          <p:cNvGrpSpPr/>
          <p:nvPr/>
        </p:nvGrpSpPr>
        <p:grpSpPr>
          <a:xfrm>
            <a:off x="1461092" y="3166655"/>
            <a:ext cx="1289526" cy="365760"/>
            <a:chOff x="618008" y="2825428"/>
            <a:chExt cx="1289526" cy="365760"/>
          </a:xfrm>
        </p:grpSpPr>
        <p:grpSp>
          <p:nvGrpSpPr>
            <p:cNvPr id="35" name="Group 34">
              <a:extLst>
                <a:ext uri="{FF2B5EF4-FFF2-40B4-BE49-F238E27FC236}">
                  <a16:creationId xmlns:a16="http://schemas.microsoft.com/office/drawing/2014/main" id="{D980BF2D-E84C-347E-ED86-1BE9D6BF4F45}"/>
                </a:ext>
              </a:extLst>
            </p:cNvPr>
            <p:cNvGrpSpPr/>
            <p:nvPr/>
          </p:nvGrpSpPr>
          <p:grpSpPr>
            <a:xfrm>
              <a:off x="618008" y="2825428"/>
              <a:ext cx="827252" cy="365760"/>
              <a:chOff x="618008" y="2825428"/>
              <a:chExt cx="827252" cy="365760"/>
            </a:xfrm>
          </p:grpSpPr>
          <p:cxnSp>
            <p:nvCxnSpPr>
              <p:cNvPr id="10" name="Straight Connector 9">
                <a:extLst>
                  <a:ext uri="{FF2B5EF4-FFF2-40B4-BE49-F238E27FC236}">
                    <a16:creationId xmlns:a16="http://schemas.microsoft.com/office/drawing/2014/main" id="{94585B20-D982-40E0-D9FF-7B49BB11A597}"/>
                  </a:ext>
                </a:extLst>
              </p:cNvPr>
              <p:cNvCxnSpPr>
                <a:cxnSpLocks/>
              </p:cNvCxnSpPr>
              <p:nvPr/>
            </p:nvCxnSpPr>
            <p:spPr>
              <a:xfrm>
                <a:off x="618008"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Graphic 26" descr="Caret Down outline">
                <a:extLst>
                  <a:ext uri="{FF2B5EF4-FFF2-40B4-BE49-F238E27FC236}">
                    <a16:creationId xmlns:a16="http://schemas.microsoft.com/office/drawing/2014/main" id="{57B56866-7696-A3E0-BF9F-9C0131ED3B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500" y="2825428"/>
                <a:ext cx="365760" cy="365760"/>
              </a:xfrm>
              <a:prstGeom prst="rect">
                <a:avLst/>
              </a:prstGeom>
            </p:spPr>
          </p:pic>
        </p:grpSp>
        <p:cxnSp>
          <p:nvCxnSpPr>
            <p:cNvPr id="29" name="Straight Connector 28">
              <a:extLst>
                <a:ext uri="{FF2B5EF4-FFF2-40B4-BE49-F238E27FC236}">
                  <a16:creationId xmlns:a16="http://schemas.microsoft.com/office/drawing/2014/main" id="{0580FDE7-A1DB-9A76-1F09-FD4B4BE7C99C}"/>
                </a:ext>
              </a:extLst>
            </p:cNvPr>
            <p:cNvCxnSpPr>
              <a:cxnSpLocks/>
            </p:cNvCxnSpPr>
            <p:nvPr/>
          </p:nvCxnSpPr>
          <p:spPr>
            <a:xfrm>
              <a:off x="1358894"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15DA903A-9098-AC9B-DF0F-40F019DFAA13}"/>
              </a:ext>
            </a:extLst>
          </p:cNvPr>
          <p:cNvSpPr/>
          <p:nvPr/>
        </p:nvSpPr>
        <p:spPr>
          <a:xfrm>
            <a:off x="1008554" y="2759423"/>
            <a:ext cx="2194603" cy="4841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Contracts to Individuals</a:t>
            </a:r>
          </a:p>
        </p:txBody>
      </p:sp>
      <p:grpSp>
        <p:nvGrpSpPr>
          <p:cNvPr id="54" name="Group 53">
            <a:extLst>
              <a:ext uri="{FF2B5EF4-FFF2-40B4-BE49-F238E27FC236}">
                <a16:creationId xmlns:a16="http://schemas.microsoft.com/office/drawing/2014/main" id="{5C7D4F0A-4192-D4EC-973E-845BD69376E6}"/>
              </a:ext>
            </a:extLst>
          </p:cNvPr>
          <p:cNvGrpSpPr/>
          <p:nvPr/>
        </p:nvGrpSpPr>
        <p:grpSpPr>
          <a:xfrm>
            <a:off x="5366538" y="3166655"/>
            <a:ext cx="1289526" cy="365760"/>
            <a:chOff x="618008" y="2825428"/>
            <a:chExt cx="1289526" cy="365760"/>
          </a:xfrm>
        </p:grpSpPr>
        <p:grpSp>
          <p:nvGrpSpPr>
            <p:cNvPr id="55" name="Group 54">
              <a:extLst>
                <a:ext uri="{FF2B5EF4-FFF2-40B4-BE49-F238E27FC236}">
                  <a16:creationId xmlns:a16="http://schemas.microsoft.com/office/drawing/2014/main" id="{D50D8A67-0BBF-1C56-4FB4-C6BE281DE040}"/>
                </a:ext>
              </a:extLst>
            </p:cNvPr>
            <p:cNvGrpSpPr/>
            <p:nvPr/>
          </p:nvGrpSpPr>
          <p:grpSpPr>
            <a:xfrm>
              <a:off x="618008" y="2825428"/>
              <a:ext cx="827252" cy="365760"/>
              <a:chOff x="618008" y="2825428"/>
              <a:chExt cx="827252" cy="365760"/>
            </a:xfrm>
          </p:grpSpPr>
          <p:cxnSp>
            <p:nvCxnSpPr>
              <p:cNvPr id="57" name="Straight Connector 56">
                <a:extLst>
                  <a:ext uri="{FF2B5EF4-FFF2-40B4-BE49-F238E27FC236}">
                    <a16:creationId xmlns:a16="http://schemas.microsoft.com/office/drawing/2014/main" id="{86FB14EC-9556-0BE2-71D5-F295ADA8302B}"/>
                  </a:ext>
                </a:extLst>
              </p:cNvPr>
              <p:cNvCxnSpPr>
                <a:cxnSpLocks/>
              </p:cNvCxnSpPr>
              <p:nvPr/>
            </p:nvCxnSpPr>
            <p:spPr>
              <a:xfrm>
                <a:off x="618008"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8" name="Graphic 57" descr="Caret Down outline">
                <a:extLst>
                  <a:ext uri="{FF2B5EF4-FFF2-40B4-BE49-F238E27FC236}">
                    <a16:creationId xmlns:a16="http://schemas.microsoft.com/office/drawing/2014/main" id="{BE554652-7E81-02F1-EBDF-4DA8F6A72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500" y="2825428"/>
                <a:ext cx="365760" cy="365760"/>
              </a:xfrm>
              <a:prstGeom prst="rect">
                <a:avLst/>
              </a:prstGeom>
            </p:spPr>
          </p:pic>
        </p:grpSp>
        <p:cxnSp>
          <p:nvCxnSpPr>
            <p:cNvPr id="56" name="Straight Connector 55">
              <a:extLst>
                <a:ext uri="{FF2B5EF4-FFF2-40B4-BE49-F238E27FC236}">
                  <a16:creationId xmlns:a16="http://schemas.microsoft.com/office/drawing/2014/main" id="{2DCCDD0E-3B76-2CF5-88FE-8061259837F4}"/>
                </a:ext>
              </a:extLst>
            </p:cNvPr>
            <p:cNvCxnSpPr>
              <a:cxnSpLocks/>
            </p:cNvCxnSpPr>
            <p:nvPr/>
          </p:nvCxnSpPr>
          <p:spPr>
            <a:xfrm>
              <a:off x="1358894"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9293EA2-27BF-FB46-762C-9E3F967F6CAF}"/>
              </a:ext>
            </a:extLst>
          </p:cNvPr>
          <p:cNvGrpSpPr/>
          <p:nvPr/>
        </p:nvGrpSpPr>
        <p:grpSpPr>
          <a:xfrm>
            <a:off x="9893920" y="3171339"/>
            <a:ext cx="1289526" cy="365760"/>
            <a:chOff x="618008" y="2825428"/>
            <a:chExt cx="1289526" cy="365760"/>
          </a:xfrm>
        </p:grpSpPr>
        <p:grpSp>
          <p:nvGrpSpPr>
            <p:cNvPr id="60" name="Group 59">
              <a:extLst>
                <a:ext uri="{FF2B5EF4-FFF2-40B4-BE49-F238E27FC236}">
                  <a16:creationId xmlns:a16="http://schemas.microsoft.com/office/drawing/2014/main" id="{C01AF6A3-863F-6405-8F76-224B2F64E63C}"/>
                </a:ext>
              </a:extLst>
            </p:cNvPr>
            <p:cNvGrpSpPr/>
            <p:nvPr/>
          </p:nvGrpSpPr>
          <p:grpSpPr>
            <a:xfrm>
              <a:off x="618008" y="2825428"/>
              <a:ext cx="827252" cy="365760"/>
              <a:chOff x="618008" y="2825428"/>
              <a:chExt cx="827252" cy="365760"/>
            </a:xfrm>
          </p:grpSpPr>
          <p:cxnSp>
            <p:nvCxnSpPr>
              <p:cNvPr id="62" name="Straight Connector 61">
                <a:extLst>
                  <a:ext uri="{FF2B5EF4-FFF2-40B4-BE49-F238E27FC236}">
                    <a16:creationId xmlns:a16="http://schemas.microsoft.com/office/drawing/2014/main" id="{64820696-33FC-D1CE-9858-BAEAFEB2E279}"/>
                  </a:ext>
                </a:extLst>
              </p:cNvPr>
              <p:cNvCxnSpPr>
                <a:cxnSpLocks/>
              </p:cNvCxnSpPr>
              <p:nvPr/>
            </p:nvCxnSpPr>
            <p:spPr>
              <a:xfrm>
                <a:off x="618008"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3" name="Graphic 62" descr="Caret Down outline">
                <a:extLst>
                  <a:ext uri="{FF2B5EF4-FFF2-40B4-BE49-F238E27FC236}">
                    <a16:creationId xmlns:a16="http://schemas.microsoft.com/office/drawing/2014/main" id="{27413C06-A559-4CAB-34DB-A86825E48F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500" y="2825428"/>
                <a:ext cx="365760" cy="365760"/>
              </a:xfrm>
              <a:prstGeom prst="rect">
                <a:avLst/>
              </a:prstGeom>
            </p:spPr>
          </p:pic>
        </p:grpSp>
        <p:cxnSp>
          <p:nvCxnSpPr>
            <p:cNvPr id="61" name="Straight Connector 60">
              <a:extLst>
                <a:ext uri="{FF2B5EF4-FFF2-40B4-BE49-F238E27FC236}">
                  <a16:creationId xmlns:a16="http://schemas.microsoft.com/office/drawing/2014/main" id="{5099B5E4-FF10-6237-4621-3B4D4358D0E8}"/>
                </a:ext>
              </a:extLst>
            </p:cNvPr>
            <p:cNvCxnSpPr>
              <a:cxnSpLocks/>
            </p:cNvCxnSpPr>
            <p:nvPr/>
          </p:nvCxnSpPr>
          <p:spPr>
            <a:xfrm>
              <a:off x="1358894"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054B0340-58F9-B953-D541-2204F923D791}"/>
              </a:ext>
            </a:extLst>
          </p:cNvPr>
          <p:cNvSpPr/>
          <p:nvPr/>
        </p:nvSpPr>
        <p:spPr>
          <a:xfrm>
            <a:off x="4900908" y="2707755"/>
            <a:ext cx="2194603" cy="4841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Outsourced core services</a:t>
            </a:r>
          </a:p>
        </p:txBody>
      </p:sp>
      <p:sp>
        <p:nvSpPr>
          <p:cNvPr id="65" name="Rectangle 64">
            <a:extLst>
              <a:ext uri="{FF2B5EF4-FFF2-40B4-BE49-F238E27FC236}">
                <a16:creationId xmlns:a16="http://schemas.microsoft.com/office/drawing/2014/main" id="{027D6A5D-F553-64A1-860F-F9360A50F983}"/>
              </a:ext>
            </a:extLst>
          </p:cNvPr>
          <p:cNvSpPr/>
          <p:nvPr/>
        </p:nvSpPr>
        <p:spPr>
          <a:xfrm>
            <a:off x="9415367" y="2707755"/>
            <a:ext cx="2194603" cy="4841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High-Cost Content Licenses</a:t>
            </a:r>
          </a:p>
        </p:txBody>
      </p:sp>
      <p:sp>
        <p:nvSpPr>
          <p:cNvPr id="66" name="Rectangle 65">
            <a:extLst>
              <a:ext uri="{FF2B5EF4-FFF2-40B4-BE49-F238E27FC236}">
                <a16:creationId xmlns:a16="http://schemas.microsoft.com/office/drawing/2014/main" id="{26A6476D-FB42-7E64-3A33-AC9705230DDA}"/>
              </a:ext>
            </a:extLst>
          </p:cNvPr>
          <p:cNvSpPr/>
          <p:nvPr/>
        </p:nvSpPr>
        <p:spPr>
          <a:xfrm>
            <a:off x="993118" y="3691345"/>
            <a:ext cx="2280434" cy="2278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Inefficient &amp; higher-cost vendors vs. at-scale corporate vendors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Higher likelihood of illegitimate vendors and favoritism</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Less tax efficient structures leads to higher bids </a:t>
            </a:r>
          </a:p>
        </p:txBody>
      </p:sp>
      <p:sp>
        <p:nvSpPr>
          <p:cNvPr id="67" name="Rectangle 66">
            <a:extLst>
              <a:ext uri="{FF2B5EF4-FFF2-40B4-BE49-F238E27FC236}">
                <a16:creationId xmlns:a16="http://schemas.microsoft.com/office/drawing/2014/main" id="{418841CF-85E5-9A29-B879-33F024CB4BA1}"/>
              </a:ext>
            </a:extLst>
          </p:cNvPr>
          <p:cNvSpPr/>
          <p:nvPr/>
        </p:nvSpPr>
        <p:spPr>
          <a:xfrm>
            <a:off x="4751782" y="3602608"/>
            <a:ext cx="2592880" cy="2278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Outsourcing HR, project management, administrative support</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Inefficient to have in-house capabilities but delegate to external vendors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Loss of oversight, less strategic control over quality</a:t>
            </a:r>
          </a:p>
        </p:txBody>
      </p:sp>
      <p:sp>
        <p:nvSpPr>
          <p:cNvPr id="68" name="Rectangle 67">
            <a:extLst>
              <a:ext uri="{FF2B5EF4-FFF2-40B4-BE49-F238E27FC236}">
                <a16:creationId xmlns:a16="http://schemas.microsoft.com/office/drawing/2014/main" id="{F491440E-913A-C11A-74ED-07C7969B6185}"/>
              </a:ext>
            </a:extLst>
          </p:cNvPr>
          <p:cNvSpPr/>
          <p:nvPr/>
        </p:nvSpPr>
        <p:spPr>
          <a:xfrm>
            <a:off x="9466167" y="3602608"/>
            <a:ext cx="2194603" cy="2278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Cheaper and larger content libraries available from other vendors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Content licenses are used once in short training period but billed throughout the year</a:t>
            </a:r>
          </a:p>
        </p:txBody>
      </p:sp>
      <p:graphicFrame>
        <p:nvGraphicFramePr>
          <p:cNvPr id="69" name="Table 68">
            <a:extLst>
              <a:ext uri="{FF2B5EF4-FFF2-40B4-BE49-F238E27FC236}">
                <a16:creationId xmlns:a16="http://schemas.microsoft.com/office/drawing/2014/main" id="{3CAFF45E-09DE-3EB9-4464-9A7FC43DD6F4}"/>
              </a:ext>
            </a:extLst>
          </p:cNvPr>
          <p:cNvGraphicFramePr>
            <a:graphicFrameLocks noGrp="1"/>
          </p:cNvGraphicFramePr>
          <p:nvPr>
            <p:extLst>
              <p:ext uri="{D42A27DB-BD31-4B8C-83A1-F6EECF244321}">
                <p14:modId xmlns:p14="http://schemas.microsoft.com/office/powerpoint/2010/main" val="314020432"/>
              </p:ext>
            </p:extLst>
          </p:nvPr>
        </p:nvGraphicFramePr>
        <p:xfrm>
          <a:off x="-9865" y="6128971"/>
          <a:ext cx="12192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6702516"/>
                    </a:ext>
                  </a:extLst>
                </a:gridCol>
                <a:gridCol w="4064000">
                  <a:extLst>
                    <a:ext uri="{9D8B030D-6E8A-4147-A177-3AD203B41FA5}">
                      <a16:colId xmlns:a16="http://schemas.microsoft.com/office/drawing/2014/main" val="432643547"/>
                    </a:ext>
                  </a:extLst>
                </a:gridCol>
                <a:gridCol w="4064000">
                  <a:extLst>
                    <a:ext uri="{9D8B030D-6E8A-4147-A177-3AD203B41FA5}">
                      <a16:colId xmlns:a16="http://schemas.microsoft.com/office/drawing/2014/main" val="4162407852"/>
                    </a:ext>
                  </a:extLst>
                </a:gridCol>
              </a:tblGrid>
              <a:tr h="370840">
                <a:tc>
                  <a:txBody>
                    <a:bodyP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6 Contracts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7 Contracts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                      1 Contracts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06911214"/>
                  </a:ext>
                </a:extLst>
              </a:tr>
            </a:tbl>
          </a:graphicData>
        </a:graphic>
      </p:graphicFrame>
      <p:pic>
        <p:nvPicPr>
          <p:cNvPr id="9" name="Graphic 8" descr="Money with solid fill">
            <a:extLst>
              <a:ext uri="{FF2B5EF4-FFF2-40B4-BE49-F238E27FC236}">
                <a16:creationId xmlns:a16="http://schemas.microsoft.com/office/drawing/2014/main" id="{A36BB121-01A8-0436-BB0F-4D6CA51E93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520" y="1580095"/>
            <a:ext cx="914400" cy="914400"/>
          </a:xfrm>
          <a:prstGeom prst="rect">
            <a:avLst/>
          </a:prstGeom>
        </p:spPr>
      </p:pic>
      <p:pic>
        <p:nvPicPr>
          <p:cNvPr id="12" name="Graphic 11" descr="User with solid fill">
            <a:extLst>
              <a:ext uri="{FF2B5EF4-FFF2-40B4-BE49-F238E27FC236}">
                <a16:creationId xmlns:a16="http://schemas.microsoft.com/office/drawing/2014/main" id="{7FFAC09A-D5BE-0599-12EA-D8C47719C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4101" y="1556483"/>
            <a:ext cx="914400" cy="914400"/>
          </a:xfrm>
          <a:prstGeom prst="rect">
            <a:avLst/>
          </a:prstGeom>
        </p:spPr>
      </p:pic>
      <p:pic>
        <p:nvPicPr>
          <p:cNvPr id="16" name="Graphic 15" descr="Upward trend with solid fill">
            <a:extLst>
              <a:ext uri="{FF2B5EF4-FFF2-40B4-BE49-F238E27FC236}">
                <a16:creationId xmlns:a16="http://schemas.microsoft.com/office/drawing/2014/main" id="{616358AC-2D1D-4935-7078-BFFF3A3F4C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5468" y="1534160"/>
            <a:ext cx="914400" cy="914400"/>
          </a:xfrm>
          <a:prstGeom prst="rect">
            <a:avLst/>
          </a:prstGeom>
        </p:spPr>
      </p:pic>
    </p:spTree>
    <p:extLst>
      <p:ext uri="{BB962C8B-B14F-4D97-AF65-F5344CB8AC3E}">
        <p14:creationId xmlns:p14="http://schemas.microsoft.com/office/powerpoint/2010/main" val="406474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4AEB5E-849B-1058-21AC-F77F305AC58D}"/>
              </a:ext>
            </a:extLst>
          </p:cNvPr>
          <p:cNvGraphicFramePr>
            <a:graphicFrameLocks noGrp="1"/>
          </p:cNvGraphicFramePr>
          <p:nvPr>
            <p:extLst>
              <p:ext uri="{D42A27DB-BD31-4B8C-83A1-F6EECF244321}">
                <p14:modId xmlns:p14="http://schemas.microsoft.com/office/powerpoint/2010/main" val="1950560648"/>
              </p:ext>
            </p:extLst>
          </p:nvPr>
        </p:nvGraphicFramePr>
        <p:xfrm>
          <a:off x="365760" y="1685923"/>
          <a:ext cx="11283315" cy="4370072"/>
        </p:xfrm>
        <a:graphic>
          <a:graphicData uri="http://schemas.openxmlformats.org/drawingml/2006/table">
            <a:tbl>
              <a:tblPr firstRow="1" bandRow="1">
                <a:tableStyleId>{5C22544A-7EE6-4342-B048-85BDC9FD1C3A}</a:tableStyleId>
              </a:tblPr>
              <a:tblGrid>
                <a:gridCol w="2207947">
                  <a:extLst>
                    <a:ext uri="{9D8B030D-6E8A-4147-A177-3AD203B41FA5}">
                      <a16:colId xmlns:a16="http://schemas.microsoft.com/office/drawing/2014/main" val="3483512356"/>
                    </a:ext>
                  </a:extLst>
                </a:gridCol>
                <a:gridCol w="2761112">
                  <a:extLst>
                    <a:ext uri="{9D8B030D-6E8A-4147-A177-3AD203B41FA5}">
                      <a16:colId xmlns:a16="http://schemas.microsoft.com/office/drawing/2014/main" val="3428203892"/>
                    </a:ext>
                  </a:extLst>
                </a:gridCol>
                <a:gridCol w="2363524">
                  <a:extLst>
                    <a:ext uri="{9D8B030D-6E8A-4147-A177-3AD203B41FA5}">
                      <a16:colId xmlns:a16="http://schemas.microsoft.com/office/drawing/2014/main" val="3827227161"/>
                    </a:ext>
                  </a:extLst>
                </a:gridCol>
                <a:gridCol w="1975366">
                  <a:extLst>
                    <a:ext uri="{9D8B030D-6E8A-4147-A177-3AD203B41FA5}">
                      <a16:colId xmlns:a16="http://schemas.microsoft.com/office/drawing/2014/main" val="2776363831"/>
                    </a:ext>
                  </a:extLst>
                </a:gridCol>
                <a:gridCol w="1975366">
                  <a:extLst>
                    <a:ext uri="{9D8B030D-6E8A-4147-A177-3AD203B41FA5}">
                      <a16:colId xmlns:a16="http://schemas.microsoft.com/office/drawing/2014/main" val="3201321599"/>
                    </a:ext>
                  </a:extLst>
                </a:gridCol>
              </a:tblGrid>
              <a:tr h="343777">
                <a:tc>
                  <a:txBody>
                    <a:bodyPr/>
                    <a:lstStyle/>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Contracts to Individuals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Outsourced core services</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High Cost License</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Value of contracts</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037592"/>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Hite Consulting</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$2.3m</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2239727"/>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Oneida Engineering Solutions, LLC</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$7.8m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38950491"/>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Freedom International, Inc</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$.6m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75471841"/>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Diane Skipworth &amp; Rose Marie Smith</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$.9m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86665437"/>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Franklin Covey Sales, Inc.</a:t>
                      </a:r>
                    </a:p>
                  </a:txBody>
                  <a:tcPr anchor="ctr">
                    <a:lnT w="12700" cap="flat" cmpd="sng" algn="ctr">
                      <a:solidFill>
                        <a:schemeClr val="bg1">
                          <a:lumMod val="85000"/>
                        </a:schemeClr>
                      </a:solidFill>
                      <a:prstDash val="solid"/>
                      <a:round/>
                      <a:headEnd type="none" w="med" len="med"/>
                      <a:tailEnd type="none" w="med" len="med"/>
                    </a:lnT>
                    <a:no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$1.5m</a:t>
                      </a:r>
                    </a:p>
                  </a:txBody>
                  <a:tcPr anchor="ctr">
                    <a:lnT w="12700"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1540991236"/>
                  </a:ext>
                </a:extLst>
              </a:tr>
            </a:tbl>
          </a:graphicData>
        </a:graphic>
      </p:graphicFrame>
      <p:sp>
        <p:nvSpPr>
          <p:cNvPr id="8" name="Title 1">
            <a:extLst>
              <a:ext uri="{FF2B5EF4-FFF2-40B4-BE49-F238E27FC236}">
                <a16:creationId xmlns:a16="http://schemas.microsoft.com/office/drawing/2014/main" id="{812431EE-965C-7F03-660F-8086DDEB5318}"/>
              </a:ext>
            </a:extLst>
          </p:cNvPr>
          <p:cNvSpPr>
            <a:spLocks noGrp="1"/>
          </p:cNvSpPr>
          <p:nvPr>
            <p:ph type="ctrTitle"/>
          </p:nvPr>
        </p:nvSpPr>
        <p:spPr>
          <a:xfrm>
            <a:off x="618008" y="448602"/>
            <a:ext cx="11221567"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The 8 contracts were split between 5 vendors, with opportunities across the key archetypes</a:t>
            </a:r>
          </a:p>
        </p:txBody>
      </p:sp>
    </p:spTree>
    <p:extLst>
      <p:ext uri="{BB962C8B-B14F-4D97-AF65-F5344CB8AC3E}">
        <p14:creationId xmlns:p14="http://schemas.microsoft.com/office/powerpoint/2010/main" val="171362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13FEF-6336-ABC3-B845-B7337ADF206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B047FA4-46A9-3DFC-4BBA-FAAABF75B392}"/>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26E910-DAAA-3A68-1CAA-2CE82D910409}"/>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051B1514-C857-FB26-8A34-3637335FD995}"/>
              </a:ext>
            </a:extLst>
          </p:cNvPr>
          <p:cNvSpPr>
            <a:spLocks noGrp="1"/>
          </p:cNvSpPr>
          <p:nvPr>
            <p:ph type="ctrTitle"/>
          </p:nvPr>
        </p:nvSpPr>
        <p:spPr>
          <a:xfrm>
            <a:off x="446559" y="463477"/>
            <a:ext cx="8440266"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HITE Consulting: $2.3m opportunity across 3 contracts</a:t>
            </a:r>
          </a:p>
        </p:txBody>
      </p:sp>
      <p:sp>
        <p:nvSpPr>
          <p:cNvPr id="9" name="Rectangle 8">
            <a:extLst>
              <a:ext uri="{FF2B5EF4-FFF2-40B4-BE49-F238E27FC236}">
                <a16:creationId xmlns:a16="http://schemas.microsoft.com/office/drawing/2014/main" id="{50FB7127-7133-D8FD-7B38-A4A7A34AD1FB}"/>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Vendor is a self-proclaimed DEIA expert with former civil service experience whose services are tied to non-profits and foreign governments. Contracts seem to be for services that could easily be in-sourced with existing staff at FEMA</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null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NAICS code is for management consulting which is tied to previous DOGE cuts</a:t>
            </a: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Notable projects as “neutral party in the interview selection … with a focus on unconscious bias.”</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Lists consulting experience for non profits, local governments, and notably the Zambia Revenue Authority</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 only awarded contracts under Biden admins</a:t>
            </a:r>
          </a:p>
          <a:p>
            <a:pPr marL="628650" lvl="1" indent="-171450">
              <a:spcBef>
                <a:spcPts val="600"/>
              </a:spcBef>
              <a:spcAft>
                <a:spcPts val="300"/>
              </a:spcAft>
              <a:buFont typeface="Wingdings" panose="05000000000000000000" pitchFamily="2" charset="2"/>
              <a:buChar char="§"/>
            </a:pPr>
            <a:r>
              <a:rPr lang="en-US" sz="1200" dirty="0">
                <a:solidFill>
                  <a:schemeClr val="tx1"/>
                </a:solidFill>
                <a:latin typeface="Calibri" panose="020F0502020204030204" pitchFamily="34" charset="0"/>
                <a:cs typeface="Calibri" panose="020F0502020204030204" pitchFamily="34" charset="0"/>
              </a:rPr>
              <a:t>No awards during Trump’s first administration</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D734B9E2-0D12-FC12-C0BE-599BD37169A0}"/>
              </a:ext>
            </a:extLst>
          </p:cNvPr>
          <p:cNvSpPr/>
          <p:nvPr/>
        </p:nvSpPr>
        <p:spPr>
          <a:xfrm>
            <a:off x="9763126" y="228600"/>
            <a:ext cx="2197122" cy="752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Rectangle 12">
            <a:extLst>
              <a:ext uri="{FF2B5EF4-FFF2-40B4-BE49-F238E27FC236}">
                <a16:creationId xmlns:a16="http://schemas.microsoft.com/office/drawing/2014/main" id="{B6577FAA-4BCF-1BCD-689F-852E7349A309}"/>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171450" indent="-171450">
              <a:spcBef>
                <a:spcPts val="600"/>
              </a:spcBef>
              <a:buFont typeface="Arial" panose="020B0604020202020204" pitchFamily="34" charset="0"/>
              <a:buChar char="•"/>
            </a:pPr>
            <a:r>
              <a:rPr lang="en-US" sz="1400" b="0" i="0" u="none" strike="noStrike" dirty="0">
                <a:solidFill>
                  <a:srgbClr val="000000"/>
                </a:solidFill>
                <a:effectLst/>
                <a:latin typeface="Calibri" panose="020F0502020204030204" pitchFamily="34" charset="0"/>
                <a:cs typeface="Calibri" panose="020F0502020204030204" pitchFamily="34" charset="0"/>
              </a:rPr>
              <a:t>Having won over $17m in contracts since 2021 solely via consulting contracts,</a:t>
            </a:r>
          </a:p>
          <a:p>
            <a:pPr marL="742950" lvl="1" indent="-285750">
              <a:spcBef>
                <a:spcPts val="600"/>
              </a:spcBef>
              <a:buFont typeface="Wingdings" panose="05000000000000000000" pitchFamily="2" charset="2"/>
              <a:buChar char="§"/>
            </a:pPr>
            <a:r>
              <a:rPr lang="en-US" sz="1200" b="0" i="0" u="none" strike="noStrike" dirty="0">
                <a:solidFill>
                  <a:srgbClr val="000000"/>
                </a:solidFill>
                <a:effectLst/>
                <a:latin typeface="Calibri" panose="020F0502020204030204" pitchFamily="34" charset="0"/>
                <a:cs typeface="Calibri" panose="020F0502020204030204" pitchFamily="34" charset="0"/>
              </a:rPr>
              <a:t>review previous work and identify if “administrative support” &amp; “strategic communication” functions can not be done in house at a more competitive rate</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R</a:t>
            </a:r>
            <a:r>
              <a:rPr lang="en-US" sz="1400" b="0" i="0" u="none" strike="noStrike" dirty="0">
                <a:solidFill>
                  <a:srgbClr val="000000"/>
                </a:solidFill>
                <a:effectLst/>
                <a:latin typeface="Calibri" panose="020F0502020204030204" pitchFamily="34" charset="0"/>
                <a:cs typeface="Calibri" panose="020F0502020204030204" pitchFamily="34" charset="0"/>
              </a:rPr>
              <a:t>eview how many employees </a:t>
            </a:r>
            <a:r>
              <a:rPr lang="en-US" sz="1400" dirty="0">
                <a:solidFill>
                  <a:srgbClr val="000000"/>
                </a:solidFill>
                <a:latin typeface="Calibri" panose="020F0502020204030204" pitchFamily="34" charset="0"/>
                <a:cs typeface="Calibri" panose="020F0502020204030204" pitchFamily="34" charset="0"/>
              </a:rPr>
              <a:t>this </a:t>
            </a:r>
            <a:r>
              <a:rPr lang="en-US" sz="1400" b="0" i="0" u="none" strike="noStrike" dirty="0">
                <a:solidFill>
                  <a:srgbClr val="000000"/>
                </a:solidFill>
                <a:effectLst/>
                <a:latin typeface="Calibri" panose="020F0502020204030204" pitchFamily="34" charset="0"/>
                <a:cs typeface="Calibri" panose="020F0502020204030204" pitchFamily="34" charset="0"/>
              </a:rPr>
              <a:t>contractor is augmenting for FEMA</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R</a:t>
            </a:r>
            <a:r>
              <a:rPr lang="en-US" sz="1400" b="0" i="0" u="none" strike="noStrike" dirty="0">
                <a:solidFill>
                  <a:srgbClr val="000000"/>
                </a:solidFill>
                <a:effectLst/>
                <a:latin typeface="Calibri" panose="020F0502020204030204" pitchFamily="34" charset="0"/>
                <a:cs typeface="Calibri" panose="020F0502020204030204" pitchFamily="34" charset="0"/>
              </a:rPr>
              <a:t>eview connection of individual owner for ties to known NGOs</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R</a:t>
            </a:r>
            <a:r>
              <a:rPr lang="en-US" sz="1400" b="0" i="0" u="none" strike="noStrike" dirty="0">
                <a:solidFill>
                  <a:srgbClr val="000000"/>
                </a:solidFill>
                <a:effectLst/>
                <a:latin typeface="Calibri" panose="020F0502020204030204" pitchFamily="34" charset="0"/>
                <a:cs typeface="Calibri" panose="020F0502020204030204" pitchFamily="34" charset="0"/>
              </a:rPr>
              <a:t>eview potential exposure of DHS to Zambian </a:t>
            </a:r>
            <a:r>
              <a:rPr lang="en-US" sz="1400" dirty="0">
                <a:solidFill>
                  <a:srgbClr val="000000"/>
                </a:solidFill>
                <a:latin typeface="Calibri" panose="020F0502020204030204" pitchFamily="34" charset="0"/>
                <a:cs typeface="Calibri" panose="020F0502020204030204" pitchFamily="34" charset="0"/>
              </a:rPr>
              <a:t>g</a:t>
            </a:r>
            <a:r>
              <a:rPr lang="en-US" sz="1400" b="0" i="0" u="none" strike="noStrike" dirty="0">
                <a:solidFill>
                  <a:srgbClr val="000000"/>
                </a:solidFill>
                <a:effectLst/>
                <a:latin typeface="Calibri" panose="020F0502020204030204" pitchFamily="34" charset="0"/>
                <a:cs typeface="Calibri" panose="020F0502020204030204" pitchFamily="34" charset="0"/>
              </a:rPr>
              <a:t>overnment influence     </a:t>
            </a:r>
            <a:endParaRPr lang="en-US" sz="1400" dirty="0">
              <a:latin typeface="Calibri" panose="020F0502020204030204" pitchFamily="34" charset="0"/>
              <a:cs typeface="Calibri" panose="020F0502020204030204" pitchFamily="34" charset="0"/>
            </a:endParaRPr>
          </a:p>
          <a:p>
            <a:pPr marL="285750" indent="-285750">
              <a:spcBef>
                <a:spcPts val="600"/>
              </a:spcBef>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endParaRPr>
          </a:p>
        </p:txBody>
      </p:sp>
      <p:graphicFrame>
        <p:nvGraphicFramePr>
          <p:cNvPr id="14" name="Table 13">
            <a:extLst>
              <a:ext uri="{FF2B5EF4-FFF2-40B4-BE49-F238E27FC236}">
                <a16:creationId xmlns:a16="http://schemas.microsoft.com/office/drawing/2014/main" id="{978AB65E-1C89-C555-2BE1-8A8AE3ECD8D4}"/>
              </a:ext>
            </a:extLst>
          </p:cNvPr>
          <p:cNvGraphicFramePr>
            <a:graphicFrameLocks noGrp="1"/>
          </p:cNvGraphicFramePr>
          <p:nvPr>
            <p:extLst>
              <p:ext uri="{D42A27DB-BD31-4B8C-83A1-F6EECF244321}">
                <p14:modId xmlns:p14="http://schemas.microsoft.com/office/powerpoint/2010/main" val="3104910559"/>
              </p:ext>
            </p:extLst>
          </p:nvPr>
        </p:nvGraphicFramePr>
        <p:xfrm>
          <a:off x="311067" y="1818625"/>
          <a:ext cx="4549769" cy="1805700"/>
        </p:xfrm>
        <a:graphic>
          <a:graphicData uri="http://schemas.openxmlformats.org/drawingml/2006/table">
            <a:tbl>
              <a:tblPr>
                <a:tableStyleId>{5C22544A-7EE6-4342-B048-85BDC9FD1C3A}</a:tableStyleId>
              </a:tblPr>
              <a:tblGrid>
                <a:gridCol w="1361507">
                  <a:extLst>
                    <a:ext uri="{9D8B030D-6E8A-4147-A177-3AD203B41FA5}">
                      <a16:colId xmlns:a16="http://schemas.microsoft.com/office/drawing/2014/main" val="3269005828"/>
                    </a:ext>
                  </a:extLst>
                </a:gridCol>
                <a:gridCol w="615935">
                  <a:extLst>
                    <a:ext uri="{9D8B030D-6E8A-4147-A177-3AD203B41FA5}">
                      <a16:colId xmlns:a16="http://schemas.microsoft.com/office/drawing/2014/main" val="2942715244"/>
                    </a:ext>
                  </a:extLst>
                </a:gridCol>
                <a:gridCol w="811213">
                  <a:extLst>
                    <a:ext uri="{9D8B030D-6E8A-4147-A177-3AD203B41FA5}">
                      <a16:colId xmlns:a16="http://schemas.microsoft.com/office/drawing/2014/main" val="1114260021"/>
                    </a:ext>
                  </a:extLst>
                </a:gridCol>
                <a:gridCol w="762975">
                  <a:extLst>
                    <a:ext uri="{9D8B030D-6E8A-4147-A177-3AD203B41FA5}">
                      <a16:colId xmlns:a16="http://schemas.microsoft.com/office/drawing/2014/main" val="3476507811"/>
                    </a:ext>
                  </a:extLst>
                </a:gridCol>
                <a:gridCol w="998139">
                  <a:extLst>
                    <a:ext uri="{9D8B030D-6E8A-4147-A177-3AD203B41FA5}">
                      <a16:colId xmlns:a16="http://schemas.microsoft.com/office/drawing/2014/main" val="4023112606"/>
                    </a:ext>
                  </a:extLst>
                </a:gridCol>
              </a:tblGrid>
              <a:tr h="73441">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gridSpan="3">
                  <a:txBody>
                    <a:bodyPr/>
                    <a:lstStyle/>
                    <a:p>
                      <a:pPr algn="ctr" fontAlgn="b"/>
                      <a:r>
                        <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Contract amount</a:t>
                      </a: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276335006"/>
                  </a:ext>
                </a:extLst>
              </a:tr>
              <a:tr h="367847">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285539">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70FA2022F00000100</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   -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$1.2m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$1.2m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Administrative Support Services</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621652238"/>
                  </a:ext>
                </a:extLst>
              </a:tr>
              <a:tr h="285539">
                <a:tc>
                  <a:txBody>
                    <a:bodyPr/>
                    <a:lstStyle/>
                    <a:p>
                      <a:pPr algn="l"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70FA2022F00000101</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$0.1m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$.64m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$.64m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Training</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989699288"/>
                  </a:ext>
                </a:extLst>
              </a:tr>
              <a:tr h="285539">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70FA2022F00000102</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  -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$.46m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$.46m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Strategic Communication</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729378162"/>
                  </a:ext>
                </a:extLst>
              </a:tr>
              <a:tr h="285539">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Total</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$0.1m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$2.3m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$2.3m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847897222"/>
                  </a:ext>
                </a:extLst>
              </a:tr>
            </a:tbl>
          </a:graphicData>
        </a:graphic>
      </p:graphicFrame>
      <p:sp>
        <p:nvSpPr>
          <p:cNvPr id="17" name="Rectangle 16">
            <a:extLst>
              <a:ext uri="{FF2B5EF4-FFF2-40B4-BE49-F238E27FC236}">
                <a16:creationId xmlns:a16="http://schemas.microsoft.com/office/drawing/2014/main" id="{909D4F3D-9B86-FCEB-AFD6-BCD3300797DE}"/>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https://newhites.com/clients/</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Vendor’s Civil Service Career</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https://napawash.org/fellow/1817</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USA Spending Profile</a:t>
            </a:r>
            <a:endParaRPr lang="en-US" sz="2000" dirty="0">
              <a:solidFill>
                <a:schemeClr val="tx1"/>
              </a:solidFill>
            </a:endParaRPr>
          </a:p>
        </p:txBody>
      </p:sp>
      <p:pic>
        <p:nvPicPr>
          <p:cNvPr id="3" name="Picture 2">
            <a:extLst>
              <a:ext uri="{FF2B5EF4-FFF2-40B4-BE49-F238E27FC236}">
                <a16:creationId xmlns:a16="http://schemas.microsoft.com/office/drawing/2014/main" id="{6AAB8013-1257-9648-D4AF-D3B36B7BCAC1}"/>
              </a:ext>
            </a:extLst>
          </p:cNvPr>
          <p:cNvPicPr>
            <a:picLocks noChangeAspect="1"/>
          </p:cNvPicPr>
          <p:nvPr/>
        </p:nvPicPr>
        <p:blipFill>
          <a:blip r:embed="rId5"/>
          <a:stretch>
            <a:fillRect/>
          </a:stretch>
        </p:blipFill>
        <p:spPr>
          <a:xfrm>
            <a:off x="9307374" y="189349"/>
            <a:ext cx="2781541" cy="853514"/>
          </a:xfrm>
          <a:prstGeom prst="rect">
            <a:avLst/>
          </a:prstGeom>
        </p:spPr>
      </p:pic>
    </p:spTree>
    <p:extLst>
      <p:ext uri="{BB962C8B-B14F-4D97-AF65-F5344CB8AC3E}">
        <p14:creationId xmlns:p14="http://schemas.microsoft.com/office/powerpoint/2010/main" val="302520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439E-B708-5EB1-7070-032569312E5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1E17EF4-B33C-6B07-5210-7CD716770105}"/>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3D42F9-AC3A-E6C2-7C99-D75B50242BFC}"/>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D6F96CF8-E09D-03E8-7A43-47F884C3442A}"/>
              </a:ext>
            </a:extLst>
          </p:cNvPr>
          <p:cNvSpPr>
            <a:spLocks noGrp="1"/>
          </p:cNvSpPr>
          <p:nvPr>
            <p:ph type="ctrTitle"/>
          </p:nvPr>
        </p:nvSpPr>
        <p:spPr>
          <a:xfrm>
            <a:off x="311067" y="125424"/>
            <a:ext cx="8440266" cy="603301"/>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ONEIDA ENGINEERING SOLUTIONS LLC: $7.8m opportunity across 1 contract</a:t>
            </a:r>
          </a:p>
        </p:txBody>
      </p:sp>
      <p:sp>
        <p:nvSpPr>
          <p:cNvPr id="9" name="Rectangle 8">
            <a:extLst>
              <a:ext uri="{FF2B5EF4-FFF2-40B4-BE49-F238E27FC236}">
                <a16:creationId xmlns:a16="http://schemas.microsoft.com/office/drawing/2014/main" id="{CD2EA244-2697-5837-A8AD-DFB7733C4D03}"/>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Construction management contracts are more valuable than first impression due the large budget they are overseeing and their ability to select sub contractors. Reduced DHS oversight of construction projects posses a major cost risk. This vendor is also highly active in mostly Democrat PAC donations   </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1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Won over $11m in contracts since 2021 for management consulting and environmental consulting services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 only awarded contracts under Biden admins</a:t>
            </a:r>
          </a:p>
          <a:p>
            <a:pPr marL="628650" lvl="1" indent="-171450">
              <a:spcBef>
                <a:spcPts val="600"/>
              </a:spcBef>
              <a:spcAft>
                <a:spcPts val="300"/>
              </a:spcAft>
              <a:buFont typeface="Wingdings" panose="05000000000000000000" pitchFamily="2" charset="2"/>
              <a:buChar char="§"/>
            </a:pPr>
            <a:r>
              <a:rPr lang="en-US" sz="1200" dirty="0">
                <a:solidFill>
                  <a:schemeClr val="tx1"/>
                </a:solidFill>
                <a:latin typeface="Calibri" panose="020F0502020204030204" pitchFamily="34" charset="0"/>
                <a:cs typeface="Calibri" panose="020F0502020204030204" pitchFamily="34" charset="0"/>
              </a:rPr>
              <a:t>No awards during Trump’s first administration</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403F3673-A397-4EE0-3300-ECF2FB3368BE}"/>
              </a:ext>
            </a:extLst>
          </p:cNvPr>
          <p:cNvSpPr/>
          <p:nvPr/>
        </p:nvSpPr>
        <p:spPr>
          <a:xfrm>
            <a:off x="9763126" y="228600"/>
            <a:ext cx="2197122" cy="752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Rectangle 12">
            <a:extLst>
              <a:ext uri="{FF2B5EF4-FFF2-40B4-BE49-F238E27FC236}">
                <a16:creationId xmlns:a16="http://schemas.microsoft.com/office/drawing/2014/main" id="{6980E3D9-0D11-FAC4-AB3F-BB9C477F15CA}"/>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171450" indent="-171450">
              <a:spcBef>
                <a:spcPts val="600"/>
              </a:spcBef>
              <a:buFont typeface="Arial" panose="020B0604020202020204" pitchFamily="34" charset="0"/>
              <a:buChar char="•"/>
            </a:pPr>
            <a:r>
              <a:rPr lang="en-US" sz="1400" b="0" i="0" u="none" strike="noStrike" dirty="0">
                <a:solidFill>
                  <a:srgbClr val="000000"/>
                </a:solidFill>
                <a:effectLst/>
                <a:latin typeface="Calibri" panose="020F0502020204030204" pitchFamily="34" charset="0"/>
                <a:cs typeface="Calibri" panose="020F0502020204030204" pitchFamily="34" charset="0"/>
              </a:rPr>
              <a:t>Review how many employees vendor is augmenting for CBP and determine cost of in-sourcing project management for construction and leases</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Determine why in house project management/ government real estate team within CBP is unable to perform basic functions like lease negotiation and construction management </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Determine scope of Oneida nation’s political fundraising and determine if   the $1.4m in political donations in 2024 could potentially be even more</a:t>
            </a:r>
            <a:endParaRPr lang="en-US" sz="1400" b="0" i="0" u="none" strike="noStrike" dirty="0">
              <a:solidFill>
                <a:srgbClr val="000000"/>
              </a:solidFill>
              <a:effectLst/>
              <a:latin typeface="Calibri" panose="020F0502020204030204" pitchFamily="34" charset="0"/>
              <a:cs typeface="Calibri" panose="020F0502020204030204" pitchFamily="34" charset="0"/>
            </a:endParaRPr>
          </a:p>
        </p:txBody>
      </p:sp>
      <p:graphicFrame>
        <p:nvGraphicFramePr>
          <p:cNvPr id="14" name="Table 13">
            <a:extLst>
              <a:ext uri="{FF2B5EF4-FFF2-40B4-BE49-F238E27FC236}">
                <a16:creationId xmlns:a16="http://schemas.microsoft.com/office/drawing/2014/main" id="{4A90E8BE-7B80-EEE2-0203-41B0579B107C}"/>
              </a:ext>
            </a:extLst>
          </p:cNvPr>
          <p:cNvGraphicFramePr>
            <a:graphicFrameLocks noGrp="1"/>
          </p:cNvGraphicFramePr>
          <p:nvPr>
            <p:extLst>
              <p:ext uri="{D42A27DB-BD31-4B8C-83A1-F6EECF244321}">
                <p14:modId xmlns:p14="http://schemas.microsoft.com/office/powerpoint/2010/main" val="2585707527"/>
              </p:ext>
            </p:extLst>
          </p:nvPr>
        </p:nvGraphicFramePr>
        <p:xfrm>
          <a:off x="311067" y="1818625"/>
          <a:ext cx="4549769" cy="1392737"/>
        </p:xfrm>
        <a:graphic>
          <a:graphicData uri="http://schemas.openxmlformats.org/drawingml/2006/table">
            <a:tbl>
              <a:tblPr>
                <a:tableStyleId>{5C22544A-7EE6-4342-B048-85BDC9FD1C3A}</a:tableStyleId>
              </a:tblPr>
              <a:tblGrid>
                <a:gridCol w="740985">
                  <a:extLst>
                    <a:ext uri="{9D8B030D-6E8A-4147-A177-3AD203B41FA5}">
                      <a16:colId xmlns:a16="http://schemas.microsoft.com/office/drawing/2014/main" val="3269005828"/>
                    </a:ext>
                  </a:extLst>
                </a:gridCol>
                <a:gridCol w="550606">
                  <a:extLst>
                    <a:ext uri="{9D8B030D-6E8A-4147-A177-3AD203B41FA5}">
                      <a16:colId xmlns:a16="http://schemas.microsoft.com/office/drawing/2014/main" val="2942715244"/>
                    </a:ext>
                  </a:extLst>
                </a:gridCol>
                <a:gridCol w="688258">
                  <a:extLst>
                    <a:ext uri="{9D8B030D-6E8A-4147-A177-3AD203B41FA5}">
                      <a16:colId xmlns:a16="http://schemas.microsoft.com/office/drawing/2014/main" val="1114260021"/>
                    </a:ext>
                  </a:extLst>
                </a:gridCol>
                <a:gridCol w="491613">
                  <a:extLst>
                    <a:ext uri="{9D8B030D-6E8A-4147-A177-3AD203B41FA5}">
                      <a16:colId xmlns:a16="http://schemas.microsoft.com/office/drawing/2014/main" val="3476507811"/>
                    </a:ext>
                  </a:extLst>
                </a:gridCol>
                <a:gridCol w="2078307">
                  <a:extLst>
                    <a:ext uri="{9D8B030D-6E8A-4147-A177-3AD203B41FA5}">
                      <a16:colId xmlns:a16="http://schemas.microsoft.com/office/drawing/2014/main" val="4023112606"/>
                    </a:ext>
                  </a:extLst>
                </a:gridCol>
              </a:tblGrid>
              <a:tr h="73441">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gridSpan="3">
                  <a:txBody>
                    <a:bodyPr/>
                    <a:lstStyle/>
                    <a:p>
                      <a:pPr algn="ctr" fontAlgn="b"/>
                      <a:r>
                        <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Contract amount</a:t>
                      </a: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276335006"/>
                  </a:ext>
                </a:extLst>
              </a:tr>
              <a:tr h="367847">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285539">
                <a:tc>
                  <a:txBody>
                    <a:bodyPr/>
                    <a:lstStyle/>
                    <a:p>
                      <a:pPr algn="l" fontAlgn="b"/>
                      <a:r>
                        <a:rPr lang="en-US" sz="1100" b="0" i="0" u="none" strike="noStrike" dirty="0">
                          <a:solidFill>
                            <a:srgbClr val="000000"/>
                          </a:solidFill>
                          <a:effectLst/>
                          <a:latin typeface="Calibri" panose="020F0502020204030204" pitchFamily="34" charset="0"/>
                          <a:cs typeface="Calibri" panose="020F0502020204030204" pitchFamily="34" charset="0"/>
                        </a:rPr>
                        <a:t>70B01C24C00000030</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$3.1m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$7.8m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$7.8m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r" fontAlgn="b"/>
                      <a:r>
                        <a:rPr lang="en-US" sz="1100" b="0" i="0" u="none" strike="noStrike" dirty="0">
                          <a:solidFill>
                            <a:srgbClr val="000000"/>
                          </a:solidFill>
                          <a:effectLst/>
                          <a:latin typeface="Calibri" panose="020F0502020204030204" pitchFamily="34" charset="0"/>
                          <a:cs typeface="Calibri" panose="020F0502020204030204" pitchFamily="34" charset="0"/>
                        </a:rPr>
                        <a:t>Contractor support for real-property management of CBP facilities by providing expertise related to capital leases and construction</a:t>
                      </a:r>
                    </a:p>
                  </a:txBody>
                  <a:tcPr marL="9525" marR="9525" marT="9525" marB="0" anchor="ctr"/>
                </a:tc>
                <a:extLst>
                  <a:ext uri="{0D108BD9-81ED-4DB2-BD59-A6C34878D82A}">
                    <a16:rowId xmlns:a16="http://schemas.microsoft.com/office/drawing/2014/main" val="2621652238"/>
                  </a:ext>
                </a:extLst>
              </a:tr>
            </a:tbl>
          </a:graphicData>
        </a:graphic>
      </p:graphicFrame>
      <p:sp>
        <p:nvSpPr>
          <p:cNvPr id="17" name="Rectangle 16">
            <a:extLst>
              <a:ext uri="{FF2B5EF4-FFF2-40B4-BE49-F238E27FC236}">
                <a16:creationId xmlns:a16="http://schemas.microsoft.com/office/drawing/2014/main" id="{FEED29DC-31F3-A035-AB0A-833EF5AA2F51}"/>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https://oescgroup.com/oesc/oes/</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Vendor Political Contributions</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https://www.opensecrets.org/orgs/oneida-indian-nation/summary?id=D000036389</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USA Spending Profile</a:t>
            </a:r>
            <a:endParaRPr lang="en-US" sz="2000" dirty="0">
              <a:solidFill>
                <a:schemeClr val="tx1"/>
              </a:solidFill>
            </a:endParaRPr>
          </a:p>
        </p:txBody>
      </p:sp>
      <p:pic>
        <p:nvPicPr>
          <p:cNvPr id="4" name="Picture 3">
            <a:extLst>
              <a:ext uri="{FF2B5EF4-FFF2-40B4-BE49-F238E27FC236}">
                <a16:creationId xmlns:a16="http://schemas.microsoft.com/office/drawing/2014/main" id="{C78DEDE4-905B-C289-097B-C76EC4EE6692}"/>
              </a:ext>
            </a:extLst>
          </p:cNvPr>
          <p:cNvPicPr>
            <a:picLocks noChangeAspect="1"/>
          </p:cNvPicPr>
          <p:nvPr/>
        </p:nvPicPr>
        <p:blipFill>
          <a:blip r:embed="rId5"/>
          <a:stretch>
            <a:fillRect/>
          </a:stretch>
        </p:blipFill>
        <p:spPr>
          <a:xfrm>
            <a:off x="9444546" y="71391"/>
            <a:ext cx="2644369" cy="1066892"/>
          </a:xfrm>
          <a:prstGeom prst="rect">
            <a:avLst/>
          </a:prstGeom>
        </p:spPr>
      </p:pic>
    </p:spTree>
    <p:extLst>
      <p:ext uri="{BB962C8B-B14F-4D97-AF65-F5344CB8AC3E}">
        <p14:creationId xmlns:p14="http://schemas.microsoft.com/office/powerpoint/2010/main" val="42212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27B33-1E15-7A20-5687-28AE65E081B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40CF65F-61E4-0980-3D91-9A753ECD7BCE}"/>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808C7E-0042-1D7E-88FE-2435FF1D9C83}"/>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C208F7B8-3C5C-6716-3077-D7A7BC4E2859}"/>
              </a:ext>
            </a:extLst>
          </p:cNvPr>
          <p:cNvSpPr>
            <a:spLocks noGrp="1"/>
          </p:cNvSpPr>
          <p:nvPr>
            <p:ph type="ctrTitle"/>
          </p:nvPr>
        </p:nvSpPr>
        <p:spPr>
          <a:xfrm>
            <a:off x="311067" y="125424"/>
            <a:ext cx="8440266" cy="661157"/>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FREEDOM INTERNATIONAL INC: $609k opportunity across 1 contract</a:t>
            </a:r>
          </a:p>
        </p:txBody>
      </p:sp>
      <p:sp>
        <p:nvSpPr>
          <p:cNvPr id="9" name="Rectangle 8">
            <a:extLst>
              <a:ext uri="{FF2B5EF4-FFF2-40B4-BE49-F238E27FC236}">
                <a16:creationId xmlns:a16="http://schemas.microsoft.com/office/drawing/2014/main" id="{338B2B85-F228-0BB5-88B1-CF88194FDBAF}"/>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While a small dollar value contract, the vendor appears to be operating under several different names and the address has no public record of company there. Company website also has former Obama staff member as point of contact ‘</a:t>
            </a: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1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NAICS code is for management consulting which is tied to previous DOGE cuts</a:t>
            </a: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 only awarded contracts under Biden admins</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Freedom International has no web presence but found evidence it’s a DBA of </a:t>
            </a:r>
            <a:r>
              <a:rPr lang="en-US" sz="1400" dirty="0">
                <a:solidFill>
                  <a:srgbClr val="00B0F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Manifest Consulting Group </a:t>
            </a:r>
            <a:endParaRPr lang="en-US" sz="1400" dirty="0">
              <a:solidFill>
                <a:srgbClr val="00B0F0"/>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Company has contact as Nate Jenkins (former Deputy Director of Private Sector Engagement under Obama White House)</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F1E350D-D76E-D163-032E-D6835F81499C}"/>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285750" indent="-285750">
              <a:spcBef>
                <a:spcPts val="600"/>
              </a:spcBef>
              <a:buFont typeface="Arial" panose="020B0604020202020204" pitchFamily="34" charset="0"/>
              <a:buChar char="•"/>
            </a:pPr>
            <a:r>
              <a:rPr lang="en-US" sz="1400" b="0" i="0" u="none" strike="noStrike" dirty="0">
                <a:solidFill>
                  <a:schemeClr val="tx1"/>
                </a:solidFill>
                <a:effectLst/>
                <a:latin typeface="Calibri" panose="020F0502020204030204" pitchFamily="34" charset="0"/>
                <a:cs typeface="Calibri" panose="020F0502020204030204" pitchFamily="34" charset="0"/>
              </a:rPr>
              <a:t>Having won ~ $11m in contracts since 2021 solely via management consulting contracts and </a:t>
            </a:r>
            <a:r>
              <a:rPr lang="en-US" sz="1400" dirty="0">
                <a:solidFill>
                  <a:schemeClr val="tx1"/>
                </a:solidFill>
                <a:latin typeface="Calibri" panose="020F0502020204030204" pitchFamily="34" charset="0"/>
                <a:cs typeface="Calibri" panose="020F0502020204030204" pitchFamily="34" charset="0"/>
              </a:rPr>
              <a:t>e</a:t>
            </a:r>
            <a:r>
              <a:rPr lang="en-US" sz="1400" b="0" i="0" u="none" strike="noStrike" dirty="0">
                <a:solidFill>
                  <a:schemeClr val="tx1"/>
                </a:solidFill>
                <a:effectLst/>
                <a:latin typeface="Calibri" panose="020F0502020204030204" pitchFamily="34" charset="0"/>
                <a:cs typeface="Calibri" panose="020F0502020204030204" pitchFamily="34" charset="0"/>
              </a:rPr>
              <a:t>nvironmental consulting services </a:t>
            </a:r>
          </a:p>
          <a:p>
            <a:pPr marL="742950" lvl="1" indent="-285750">
              <a:spcBef>
                <a:spcPts val="600"/>
              </a:spcBef>
              <a:buFont typeface="Arial" panose="020B0604020202020204" pitchFamily="34" charset="0"/>
              <a:buChar char="•"/>
            </a:pPr>
            <a:r>
              <a:rPr lang="en-US" sz="1200" b="0" i="0" u="none" strike="noStrike" dirty="0">
                <a:solidFill>
                  <a:schemeClr val="tx1"/>
                </a:solidFill>
                <a:effectLst/>
                <a:latin typeface="Calibri" panose="020F0502020204030204" pitchFamily="34" charset="0"/>
                <a:cs typeface="Calibri" panose="020F0502020204030204" pitchFamily="34" charset="0"/>
              </a:rPr>
              <a:t>review previous work &amp; identify if “</a:t>
            </a:r>
            <a:r>
              <a:rPr lang="en-US" sz="1200" dirty="0">
                <a:solidFill>
                  <a:schemeClr val="tx1"/>
                </a:solidFill>
                <a:latin typeface="Calibri" panose="020F0502020204030204" pitchFamily="34" charset="0"/>
                <a:cs typeface="Calibri" panose="020F0502020204030204" pitchFamily="34" charset="0"/>
              </a:rPr>
              <a:t>h</a:t>
            </a:r>
            <a:r>
              <a:rPr lang="en-US" sz="1200" b="0" i="0" u="none" strike="noStrike" dirty="0">
                <a:solidFill>
                  <a:schemeClr val="tx1"/>
                </a:solidFill>
                <a:effectLst/>
                <a:latin typeface="Calibri" panose="020F0502020204030204" pitchFamily="34" charset="0"/>
                <a:cs typeface="Calibri" panose="020F0502020204030204" pitchFamily="34" charset="0"/>
              </a:rPr>
              <a:t>uman resources support services” functions can not be done in house at a more competitive rate</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R</a:t>
            </a:r>
            <a:r>
              <a:rPr lang="en-US" sz="1400" b="0" i="0" u="none" strike="noStrike" dirty="0">
                <a:solidFill>
                  <a:schemeClr val="tx1"/>
                </a:solidFill>
                <a:effectLst/>
                <a:latin typeface="Calibri" panose="020F0502020204030204" pitchFamily="34" charset="0"/>
                <a:cs typeface="Calibri" panose="020F0502020204030204" pitchFamily="34" charset="0"/>
              </a:rPr>
              <a:t>eview how many employees they are augmenting for ICE</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Investigate the relationship b</a:t>
            </a:r>
            <a:r>
              <a:rPr lang="en-US" sz="1400" b="0" i="0" u="none" strike="noStrike" dirty="0">
                <a:solidFill>
                  <a:schemeClr val="tx1"/>
                </a:solidFill>
                <a:effectLst/>
                <a:latin typeface="Calibri" panose="020F0502020204030204" pitchFamily="34" charset="0"/>
                <a:cs typeface="Calibri" panose="020F0502020204030204" pitchFamily="34" charset="0"/>
              </a:rPr>
              <a:t>etween company owner (</a:t>
            </a:r>
            <a:r>
              <a:rPr lang="en-US" sz="1400" dirty="0">
                <a:solidFill>
                  <a:schemeClr val="tx1"/>
                </a:solidFill>
                <a:latin typeface="Calibri" panose="020F0502020204030204" pitchFamily="34" charset="0"/>
                <a:cs typeface="Calibri" panose="020F0502020204030204" pitchFamily="34" charset="0"/>
              </a:rPr>
              <a:t>Corliss Jackson)</a:t>
            </a:r>
            <a:r>
              <a:rPr lang="en-US" sz="1400" b="0" i="0" u="none" strike="noStrike" dirty="0">
                <a:solidFill>
                  <a:schemeClr val="tx1"/>
                </a:solidFill>
                <a:effectLst/>
                <a:latin typeface="Calibri" panose="020F0502020204030204" pitchFamily="34" charset="0"/>
                <a:cs typeface="Calibri" panose="020F0502020204030204" pitchFamily="34" charset="0"/>
              </a:rPr>
              <a:t> and </a:t>
            </a:r>
            <a:r>
              <a:rPr lang="en-US" sz="1400" dirty="0">
                <a:solidFill>
                  <a:schemeClr val="tx1"/>
                </a:solidFill>
                <a:latin typeface="Calibri" panose="020F0502020204030204" pitchFamily="34" charset="0"/>
                <a:cs typeface="Calibri" panose="020F0502020204030204" pitchFamily="34" charset="0"/>
              </a:rPr>
              <a:t>Nate Jenkins</a:t>
            </a:r>
          </a:p>
        </p:txBody>
      </p:sp>
      <p:graphicFrame>
        <p:nvGraphicFramePr>
          <p:cNvPr id="14" name="Table 13">
            <a:extLst>
              <a:ext uri="{FF2B5EF4-FFF2-40B4-BE49-F238E27FC236}">
                <a16:creationId xmlns:a16="http://schemas.microsoft.com/office/drawing/2014/main" id="{5708C30B-AF9D-BE94-04DA-4B457173DB6A}"/>
              </a:ext>
            </a:extLst>
          </p:cNvPr>
          <p:cNvGraphicFramePr>
            <a:graphicFrameLocks noGrp="1"/>
          </p:cNvGraphicFramePr>
          <p:nvPr>
            <p:extLst>
              <p:ext uri="{D42A27DB-BD31-4B8C-83A1-F6EECF244321}">
                <p14:modId xmlns:p14="http://schemas.microsoft.com/office/powerpoint/2010/main" val="1711954663"/>
              </p:ext>
            </p:extLst>
          </p:nvPr>
        </p:nvGraphicFramePr>
        <p:xfrm>
          <a:off x="311067" y="1818625"/>
          <a:ext cx="4549769" cy="889817"/>
        </p:xfrm>
        <a:graphic>
          <a:graphicData uri="http://schemas.openxmlformats.org/drawingml/2006/table">
            <a:tbl>
              <a:tblPr>
                <a:tableStyleId>{5C22544A-7EE6-4342-B048-85BDC9FD1C3A}</a:tableStyleId>
              </a:tblPr>
              <a:tblGrid>
                <a:gridCol w="1380081">
                  <a:extLst>
                    <a:ext uri="{9D8B030D-6E8A-4147-A177-3AD203B41FA5}">
                      <a16:colId xmlns:a16="http://schemas.microsoft.com/office/drawing/2014/main" val="3269005828"/>
                    </a:ext>
                  </a:extLst>
                </a:gridCol>
                <a:gridCol w="530942">
                  <a:extLst>
                    <a:ext uri="{9D8B030D-6E8A-4147-A177-3AD203B41FA5}">
                      <a16:colId xmlns:a16="http://schemas.microsoft.com/office/drawing/2014/main" val="2942715244"/>
                    </a:ext>
                  </a:extLst>
                </a:gridCol>
                <a:gridCol w="757084">
                  <a:extLst>
                    <a:ext uri="{9D8B030D-6E8A-4147-A177-3AD203B41FA5}">
                      <a16:colId xmlns:a16="http://schemas.microsoft.com/office/drawing/2014/main" val="1114260021"/>
                    </a:ext>
                  </a:extLst>
                </a:gridCol>
                <a:gridCol w="629265">
                  <a:extLst>
                    <a:ext uri="{9D8B030D-6E8A-4147-A177-3AD203B41FA5}">
                      <a16:colId xmlns:a16="http://schemas.microsoft.com/office/drawing/2014/main" val="3476507811"/>
                    </a:ext>
                  </a:extLst>
                </a:gridCol>
                <a:gridCol w="1252397">
                  <a:extLst>
                    <a:ext uri="{9D8B030D-6E8A-4147-A177-3AD203B41FA5}">
                      <a16:colId xmlns:a16="http://schemas.microsoft.com/office/drawing/2014/main" val="4023112606"/>
                    </a:ext>
                  </a:extLst>
                </a:gridCol>
              </a:tblGrid>
              <a:tr h="73441">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gridSpan="3">
                  <a:txBody>
                    <a:bodyPr/>
                    <a:lstStyle/>
                    <a:p>
                      <a:pPr algn="ctr" fontAlgn="b"/>
                      <a:r>
                        <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Contract amount</a:t>
                      </a: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276335006"/>
                  </a:ext>
                </a:extLst>
              </a:tr>
              <a:tr h="367847">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285539">
                <a:tc>
                  <a:txBody>
                    <a:bodyPr/>
                    <a:lstStyle/>
                    <a:p>
                      <a:pPr algn="l" fontAlgn="b"/>
                      <a:r>
                        <a:rPr lang="en-US" sz="1100" u="none" strike="noStrike" dirty="0">
                          <a:effectLst/>
                          <a:latin typeface="Calibri" panose="020F0502020204030204" pitchFamily="34" charset="0"/>
                          <a:cs typeface="Calibri" panose="020F0502020204030204" pitchFamily="34" charset="0"/>
                        </a:rPr>
                        <a:t>70CMSW21C00000009</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$262k</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$609k</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$609k</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cs typeface="Calibri" panose="020F0502020204030204" pitchFamily="34" charset="0"/>
                        </a:rPr>
                        <a:t>Human resources support services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621652238"/>
                  </a:ext>
                </a:extLst>
              </a:tr>
            </a:tbl>
          </a:graphicData>
        </a:graphic>
      </p:graphicFrame>
      <p:sp>
        <p:nvSpPr>
          <p:cNvPr id="17" name="Rectangle 16">
            <a:extLst>
              <a:ext uri="{FF2B5EF4-FFF2-40B4-BE49-F238E27FC236}">
                <a16:creationId xmlns:a16="http://schemas.microsoft.com/office/drawing/2014/main" id="{80E5AAE7-838A-F709-6B9C-9ADFFB46D1F2}"/>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https://manifestconsultinggroup.com/</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Vendor's civil service career</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https://obamawhitehouse.archives.gov/blog/author/nate-jenkins</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5"/>
              </a:rPr>
              <a:t>USA Spending Profile</a:t>
            </a:r>
            <a:endParaRPr lang="en-US" sz="2000" dirty="0">
              <a:solidFill>
                <a:schemeClr val="tx1"/>
              </a:solidFill>
            </a:endParaRPr>
          </a:p>
        </p:txBody>
      </p:sp>
      <p:pic>
        <p:nvPicPr>
          <p:cNvPr id="3" name="Picture 2">
            <a:extLst>
              <a:ext uri="{FF2B5EF4-FFF2-40B4-BE49-F238E27FC236}">
                <a16:creationId xmlns:a16="http://schemas.microsoft.com/office/drawing/2014/main" id="{1FA002D3-86D9-227E-A55D-794051F2F853}"/>
              </a:ext>
            </a:extLst>
          </p:cNvPr>
          <p:cNvPicPr>
            <a:picLocks noChangeAspect="1"/>
          </p:cNvPicPr>
          <p:nvPr/>
        </p:nvPicPr>
        <p:blipFill>
          <a:blip r:embed="rId6"/>
          <a:stretch>
            <a:fillRect/>
          </a:stretch>
        </p:blipFill>
        <p:spPr>
          <a:xfrm>
            <a:off x="10116395" y="150074"/>
            <a:ext cx="914400" cy="911964"/>
          </a:xfrm>
          <a:prstGeom prst="rect">
            <a:avLst/>
          </a:prstGeom>
        </p:spPr>
      </p:pic>
    </p:spTree>
    <p:extLst>
      <p:ext uri="{BB962C8B-B14F-4D97-AF65-F5344CB8AC3E}">
        <p14:creationId xmlns:p14="http://schemas.microsoft.com/office/powerpoint/2010/main" val="239436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E9DB0-A2E6-87F3-F3BA-63899007153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6D1AC19-A61F-326A-07B8-2BB9BE0DAB10}"/>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B90C9B-F29E-4B23-8D56-424A98E98D04}"/>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9FDB8973-DCFA-9956-1193-E784496AA2AD}"/>
              </a:ext>
            </a:extLst>
          </p:cNvPr>
          <p:cNvSpPr>
            <a:spLocks noGrp="1"/>
          </p:cNvSpPr>
          <p:nvPr>
            <p:ph type="ctrTitle"/>
          </p:nvPr>
        </p:nvSpPr>
        <p:spPr>
          <a:xfrm>
            <a:off x="311067" y="125424"/>
            <a:ext cx="8440266" cy="661157"/>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FRANKLIN COVEY CLIENT SALES INC: $1.5m opportunity across 1 contract</a:t>
            </a:r>
          </a:p>
        </p:txBody>
      </p:sp>
      <p:sp>
        <p:nvSpPr>
          <p:cNvPr id="9" name="Rectangle 8">
            <a:extLst>
              <a:ext uri="{FF2B5EF4-FFF2-40B4-BE49-F238E27FC236}">
                <a16:creationId xmlns:a16="http://schemas.microsoft.com/office/drawing/2014/main" id="{C6908C2F-4749-B701-B465-FFB71CC8E523}"/>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This license is charged per person for a modest sized video library covering leadership development and productivity. There are several competitors that are cheaper and have a larger library like LinkedIn Learning and the total number of licenses may be more than needed since training is a fixed time period  </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1</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High cost license of $400 per person per year for modest video library around leadership development </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1B7679A3-B384-4E3E-3C4D-837F51F637BE}"/>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Audit how often and how long normal license user uses service</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Transfer licenses between users more often and revoke licenses of non active users</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Look into referring people to read certain books instead </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Leverage counseling services that are already built into employee healthcare plans to replace this self development content </a:t>
            </a:r>
            <a:endParaRPr lang="en-US" sz="1400"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7E34DD6-3F00-C073-772B-E6605CE61524}"/>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https://www.franklincovey.com/</a:t>
            </a: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USA Spending Profile</a:t>
            </a:r>
            <a:endParaRPr lang="en-US" sz="2000" dirty="0">
              <a:solidFill>
                <a:schemeClr val="tx1"/>
              </a:solidFill>
            </a:endParaRPr>
          </a:p>
        </p:txBody>
      </p:sp>
      <p:graphicFrame>
        <p:nvGraphicFramePr>
          <p:cNvPr id="2" name="Table 1">
            <a:extLst>
              <a:ext uri="{FF2B5EF4-FFF2-40B4-BE49-F238E27FC236}">
                <a16:creationId xmlns:a16="http://schemas.microsoft.com/office/drawing/2014/main" id="{E8294BE4-7CE4-2BF8-A240-2B86EA0C2C9A}"/>
              </a:ext>
            </a:extLst>
          </p:cNvPr>
          <p:cNvGraphicFramePr>
            <a:graphicFrameLocks noGrp="1"/>
          </p:cNvGraphicFramePr>
          <p:nvPr>
            <p:extLst>
              <p:ext uri="{D42A27DB-BD31-4B8C-83A1-F6EECF244321}">
                <p14:modId xmlns:p14="http://schemas.microsoft.com/office/powerpoint/2010/main" val="1088551497"/>
              </p:ext>
            </p:extLst>
          </p:nvPr>
        </p:nvGraphicFramePr>
        <p:xfrm>
          <a:off x="311068" y="1898792"/>
          <a:ext cx="4591087" cy="1130056"/>
        </p:xfrm>
        <a:graphic>
          <a:graphicData uri="http://schemas.openxmlformats.org/drawingml/2006/table">
            <a:tbl>
              <a:tblPr>
                <a:tableStyleId>{5C22544A-7EE6-4342-B048-85BDC9FD1C3A}</a:tableStyleId>
              </a:tblPr>
              <a:tblGrid>
                <a:gridCol w="813473">
                  <a:extLst>
                    <a:ext uri="{9D8B030D-6E8A-4147-A177-3AD203B41FA5}">
                      <a16:colId xmlns:a16="http://schemas.microsoft.com/office/drawing/2014/main" val="3269005828"/>
                    </a:ext>
                  </a:extLst>
                </a:gridCol>
                <a:gridCol w="566113">
                  <a:extLst>
                    <a:ext uri="{9D8B030D-6E8A-4147-A177-3AD203B41FA5}">
                      <a16:colId xmlns:a16="http://schemas.microsoft.com/office/drawing/2014/main" val="2942715244"/>
                    </a:ext>
                  </a:extLst>
                </a:gridCol>
                <a:gridCol w="600386">
                  <a:extLst>
                    <a:ext uri="{9D8B030D-6E8A-4147-A177-3AD203B41FA5}">
                      <a16:colId xmlns:a16="http://schemas.microsoft.com/office/drawing/2014/main" val="1114260021"/>
                    </a:ext>
                  </a:extLst>
                </a:gridCol>
                <a:gridCol w="623042">
                  <a:extLst>
                    <a:ext uri="{9D8B030D-6E8A-4147-A177-3AD203B41FA5}">
                      <a16:colId xmlns:a16="http://schemas.microsoft.com/office/drawing/2014/main" val="3476507811"/>
                    </a:ext>
                  </a:extLst>
                </a:gridCol>
                <a:gridCol w="1988073">
                  <a:extLst>
                    <a:ext uri="{9D8B030D-6E8A-4147-A177-3AD203B41FA5}">
                      <a16:colId xmlns:a16="http://schemas.microsoft.com/office/drawing/2014/main" val="4023112606"/>
                    </a:ext>
                  </a:extLst>
                </a:gridCol>
              </a:tblGrid>
              <a:tr h="565028">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565028">
                <a:tc>
                  <a:txBody>
                    <a:bodyPr/>
                    <a:lstStyle/>
                    <a:p>
                      <a:pPr algn="l" fontAlgn="b"/>
                      <a:r>
                        <a:rPr lang="en-US" sz="1100" dirty="0">
                          <a:latin typeface="Calibri" panose="020F0502020204030204" pitchFamily="34" charset="0"/>
                          <a:cs typeface="Calibri" panose="020F0502020204030204" pitchFamily="34" charset="0"/>
                        </a:rPr>
                        <a:t>70FA4023F00000306</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$1m</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$1.5m</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$1.5m</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On-demand training licenses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621652238"/>
                  </a:ext>
                </a:extLst>
              </a:tr>
            </a:tbl>
          </a:graphicData>
        </a:graphic>
      </p:graphicFrame>
      <p:pic>
        <p:nvPicPr>
          <p:cNvPr id="5" name="Picture 4">
            <a:extLst>
              <a:ext uri="{FF2B5EF4-FFF2-40B4-BE49-F238E27FC236}">
                <a16:creationId xmlns:a16="http://schemas.microsoft.com/office/drawing/2014/main" id="{F698BF09-9024-D782-F04D-11D002932F30}"/>
              </a:ext>
            </a:extLst>
          </p:cNvPr>
          <p:cNvPicPr>
            <a:picLocks noChangeAspect="1"/>
          </p:cNvPicPr>
          <p:nvPr/>
        </p:nvPicPr>
        <p:blipFill>
          <a:blip r:embed="rId4"/>
          <a:stretch>
            <a:fillRect/>
          </a:stretch>
        </p:blipFill>
        <p:spPr>
          <a:xfrm>
            <a:off x="9021437" y="176088"/>
            <a:ext cx="3067478" cy="885949"/>
          </a:xfrm>
          <a:prstGeom prst="rect">
            <a:avLst/>
          </a:prstGeom>
        </p:spPr>
      </p:pic>
    </p:spTree>
    <p:extLst>
      <p:ext uri="{BB962C8B-B14F-4D97-AF65-F5344CB8AC3E}">
        <p14:creationId xmlns:p14="http://schemas.microsoft.com/office/powerpoint/2010/main" val="3893091768"/>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0C717-93EF-4D86-BF6E-244725B73F0A}">
  <ds:schemaRefs>
    <ds:schemaRef ds:uri="http://schemas.microsoft.com/sharepoint/v3/contenttype/forms"/>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1479</TotalTime>
  <Words>1666</Words>
  <Application>Microsoft Office PowerPoint</Application>
  <PresentationFormat>Widescreen</PresentationFormat>
  <Paragraphs>237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Neue Haas Grotesk Text Pro</vt:lpstr>
      <vt:lpstr>Wingdings</vt:lpstr>
      <vt:lpstr>Helena</vt:lpstr>
      <vt:lpstr>Savings Opportunities for Department of Homeland Security</vt:lpstr>
      <vt:lpstr>Executive Summary</vt:lpstr>
      <vt:lpstr>A three-phase methodology identified eight contract opportunities from a pool of 13,000+</vt:lpstr>
      <vt:lpstr>Three archetypes were defined across the eight contracts opportunities identified</vt:lpstr>
      <vt:lpstr>The 8 contracts were split between 5 vendors, with opportunities across the key archetypes</vt:lpstr>
      <vt:lpstr>HITE Consulting: $2.3m opportunity across 3 contracts</vt:lpstr>
      <vt:lpstr> ONEIDA ENGINEERING SOLUTIONS LLC: $7.8m opportunity across 1 contract</vt:lpstr>
      <vt:lpstr> FREEDOM INTERNATIONAL INC: $609k opportunity across 1 contract</vt:lpstr>
      <vt:lpstr> FRANKLIN COVEY CLIENT SALES INC: $1.5m opportunity across 1 contract</vt:lpstr>
      <vt:lpstr> DIANE SKIPWORTH &amp; ROSE MARIE SMITH :  $925k opportunity across 2 contract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Joe M</dc:creator>
  <cp:lastModifiedBy>Joe M</cp:lastModifiedBy>
  <cp:revision>74</cp:revision>
  <dcterms:created xsi:type="dcterms:W3CDTF">2024-06-26T20:20:27Z</dcterms:created>
  <dcterms:modified xsi:type="dcterms:W3CDTF">2025-03-17T05:00:41Z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